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–Giovanni Mela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Titolo Testo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496788" y="741263"/>
            <a:ext cx="12277873" cy="4288752"/>
          </a:xfrm>
          <a:prstGeom prst="rect">
            <a:avLst/>
          </a:prstGeom>
        </p:spPr>
        <p:txBody>
          <a:bodyPr/>
          <a:lstStyle/>
          <a:p>
            <a:pPr defTabSz="425195">
              <a:defRPr b="1" sz="539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Confronto tra la comparsa di mutazioni di resistenza al fallimento di regimi di prima linea contenenti </a:t>
            </a:r>
          </a:p>
          <a:p>
            <a:pPr defTabSz="425195">
              <a:defRPr b="1" sz="539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2 NRTI + </a:t>
            </a:r>
          </a:p>
          <a:p>
            <a:pPr defTabSz="425195">
              <a:defRPr b="1" sz="539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DRV/rtv oppure ATV/rtv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1170536" y="7311610"/>
            <a:ext cx="10663728" cy="1778719"/>
          </a:xfrm>
          <a:prstGeom prst="rect">
            <a:avLst/>
          </a:prstGeom>
        </p:spPr>
        <p:txBody>
          <a:bodyPr/>
          <a:lstStyle/>
          <a:p>
            <a:pPr defTabSz="549148">
              <a:defRPr b="1" sz="5640">
                <a:solidFill>
                  <a:schemeClr val="accent5">
                    <a:hueOff val="-176146"/>
                    <a:satOff val="3665"/>
                    <a:lumOff val="-13986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Gruppo B</a:t>
            </a:r>
          </a:p>
          <a:p>
            <a:pPr defTabSz="549148">
              <a:defRPr b="1" sz="5640">
                <a:solidFill>
                  <a:schemeClr val="accent5">
                    <a:hueOff val="-176146"/>
                    <a:satOff val="3665"/>
                    <a:lumOff val="-13986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AMS 2015</a:t>
            </a:r>
          </a:p>
        </p:txBody>
      </p:sp>
      <p:pic>
        <p:nvPicPr>
          <p:cNvPr id="121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0330" y="5079287"/>
            <a:ext cx="9250789" cy="762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/>
          </p:nvPr>
        </p:nvSpPr>
        <p:spPr>
          <a:xfrm>
            <a:off x="1121833" y="420422"/>
            <a:ext cx="11099801" cy="1425246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CONCLUSIONI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xfrm>
            <a:off x="346802" y="2230569"/>
            <a:ext cx="12311196" cy="7430229"/>
          </a:xfrm>
          <a:prstGeom prst="rect">
            <a:avLst/>
          </a:prstGeom>
        </p:spPr>
        <p:txBody>
          <a:bodyPr/>
          <a:lstStyle/>
          <a:p>
            <a:pPr marL="407458" indent="-407458" algn="just" defTabSz="457200">
              <a:spcBef>
                <a:spcPts val="0"/>
              </a:spcBef>
              <a:defRPr sz="45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Il tempo del fallimento virologico è di poco minore per DRV vs ATV.</a:t>
            </a:r>
          </a:p>
          <a:p>
            <a:pPr marL="407458" indent="-407458" algn="just" defTabSz="457200">
              <a:spcBef>
                <a:spcPts val="0"/>
              </a:spcBef>
              <a:defRPr sz="45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La probabilità di fallimento virologico è di fatto sovrapponibile tra i due PI/r. </a:t>
            </a:r>
          </a:p>
          <a:p>
            <a:pPr marL="407458" indent="-407458" algn="just" defTabSz="457200">
              <a:spcBef>
                <a:spcPts val="0"/>
              </a:spcBef>
              <a:defRPr sz="45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La regressione di Cox ha evidenziato una probabilità di fallimento virologico significativamente più elevata per la classe di pazienti con HIV-RNA al basale superiore a 100,000 copie/mL.</a:t>
            </a:r>
          </a:p>
        </p:txBody>
      </p:sp>
      <p:pic>
        <p:nvPicPr>
          <p:cNvPr id="183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8098" y="1760353"/>
            <a:ext cx="9250790" cy="762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2875" y="1257522"/>
            <a:ext cx="7496961" cy="76201"/>
          </a:xfrm>
          <a:prstGeom prst="rect">
            <a:avLst/>
          </a:prstGeom>
        </p:spPr>
      </p:pic>
      <p:sp>
        <p:nvSpPr>
          <p:cNvPr id="126" name="Shape 126"/>
          <p:cNvSpPr/>
          <p:nvPr>
            <p:ph type="title"/>
          </p:nvPr>
        </p:nvSpPr>
        <p:spPr>
          <a:xfrm>
            <a:off x="952500" y="37553"/>
            <a:ext cx="11099800" cy="135255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Background</a:t>
            </a:r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249305" y="1904264"/>
            <a:ext cx="12415324" cy="1447938"/>
          </a:xfrm>
          <a:prstGeom prst="rect">
            <a:avLst/>
          </a:prstGeom>
        </p:spPr>
        <p:txBody>
          <a:bodyPr/>
          <a:lstStyle>
            <a:lvl1pPr algn="ctr">
              <a:defRPr b="1" sz="42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Il fallimento virologico alla cART oggi è un evento raro nella prima linea terapeutica!</a:t>
            </a:r>
          </a:p>
        </p:txBody>
      </p:sp>
      <p:pic>
        <p:nvPicPr>
          <p:cNvPr id="128" name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62970" y="3418059"/>
            <a:ext cx="9187994" cy="5968672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9915414" y="9299912"/>
            <a:ext cx="2951006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Di Biagio A, et al JAIDS 2016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2875" y="1349413"/>
            <a:ext cx="7496961" cy="76201"/>
          </a:xfrm>
          <a:prstGeom prst="rect">
            <a:avLst/>
          </a:prstGeom>
        </p:spPr>
      </p:pic>
      <p:sp>
        <p:nvSpPr>
          <p:cNvPr id="133" name="Shape 133"/>
          <p:cNvSpPr/>
          <p:nvPr>
            <p:ph type="title"/>
          </p:nvPr>
        </p:nvSpPr>
        <p:spPr>
          <a:xfrm>
            <a:off x="952500" y="234462"/>
            <a:ext cx="11099800" cy="13525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Background</a:t>
            </a:r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340171" y="1786426"/>
            <a:ext cx="12324458" cy="1352560"/>
          </a:xfrm>
          <a:prstGeom prst="rect">
            <a:avLst/>
          </a:prstGeom>
        </p:spPr>
        <p:txBody>
          <a:bodyPr/>
          <a:lstStyle>
            <a:lvl1pPr marL="395604" indent="-395604" defTabSz="519937">
              <a:spcBef>
                <a:spcPts val="3700"/>
              </a:spcBef>
              <a:defRPr b="1" sz="4093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Il fallimento terapeutico ai moderni regimi HAART è un evento raro</a:t>
            </a:r>
          </a:p>
        </p:txBody>
      </p:sp>
      <p:pic>
        <p:nvPicPr>
          <p:cNvPr id="135" name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31984" y="3338390"/>
            <a:ext cx="8540832" cy="5548265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 rot="20178977">
            <a:off x="58404" y="3479800"/>
            <a:ext cx="12887992" cy="279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>
            <a:lvl1pPr>
              <a:spcBef>
                <a:spcPts val="4200"/>
              </a:spcBef>
              <a:defRPr sz="93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Comunque sempre presente</a:t>
            </a:r>
          </a:p>
        </p:txBody>
      </p:sp>
      <p:sp>
        <p:nvSpPr>
          <p:cNvPr id="137" name="Shape 137"/>
          <p:cNvSpPr/>
          <p:nvPr/>
        </p:nvSpPr>
        <p:spPr>
          <a:xfrm>
            <a:off x="9915414" y="9299912"/>
            <a:ext cx="2951006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Di Biagio A, et al JAIDS 2016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26542" y="1485900"/>
            <a:ext cx="7496961" cy="76200"/>
          </a:xfrm>
          <a:prstGeom prst="rect">
            <a:avLst/>
          </a:prstGeom>
        </p:spPr>
      </p:pic>
      <p:sp>
        <p:nvSpPr>
          <p:cNvPr id="141" name="Shape 141"/>
          <p:cNvSpPr/>
          <p:nvPr>
            <p:ph type="title"/>
          </p:nvPr>
        </p:nvSpPr>
        <p:spPr>
          <a:xfrm>
            <a:off x="805073" y="243334"/>
            <a:ext cx="11709709" cy="14943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Background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xfrm>
            <a:off x="240984" y="1772522"/>
            <a:ext cx="12522833" cy="7447909"/>
          </a:xfrm>
          <a:prstGeom prst="rect">
            <a:avLst/>
          </a:prstGeom>
        </p:spPr>
        <p:txBody>
          <a:bodyPr/>
          <a:lstStyle/>
          <a:p>
            <a:pPr lvl="2" marL="0" indent="429768" defTabSz="549148">
              <a:spcBef>
                <a:spcPts val="3900"/>
              </a:spcBef>
              <a:buSzTx/>
              <a:buNone/>
              <a:defRPr b="1" sz="6298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</a:t>
            </a:r>
            <a:r>
              <a:t>1 LINEA                FALLIMENTO</a:t>
            </a:r>
          </a:p>
          <a:p>
            <a:pPr marL="0" indent="0" defTabSz="549148">
              <a:spcBef>
                <a:spcPts val="3900"/>
              </a:spcBef>
              <a:buSzTx/>
              <a:buNone/>
              <a:defRPr b="1" sz="6298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</a:t>
            </a:r>
          </a:p>
          <a:p>
            <a:pPr lvl="3" marL="0" indent="644651" algn="r" defTabSz="549148">
              <a:spcBef>
                <a:spcPts val="3900"/>
              </a:spcBef>
              <a:buSzTx/>
              <a:buNone/>
              <a:defRPr b="1" sz="4982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RIDUZIONE DELLE </a:t>
            </a:r>
          </a:p>
          <a:p>
            <a:pPr lvl="3" marL="0" indent="644651" algn="r" defTabSz="549148">
              <a:spcBef>
                <a:spcPts val="3900"/>
              </a:spcBef>
              <a:buSzTx/>
              <a:buNone/>
              <a:defRPr b="1" sz="4982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OPZIONI </a:t>
            </a:r>
            <a:r>
              <a:t>FUTURE </a:t>
            </a:r>
          </a:p>
          <a:p>
            <a:pPr lvl="3" marL="0" indent="644651" algn="r" defTabSz="549148">
              <a:spcBef>
                <a:spcPts val="3900"/>
              </a:spcBef>
              <a:buSzTx/>
              <a:buNone/>
              <a:defRPr b="1" sz="4982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DI TERAPIA</a:t>
            </a:r>
          </a:p>
        </p:txBody>
      </p:sp>
      <p:sp>
        <p:nvSpPr>
          <p:cNvPr id="143" name="Shape 143"/>
          <p:cNvSpPr/>
          <p:nvPr/>
        </p:nvSpPr>
        <p:spPr>
          <a:xfrm>
            <a:off x="5224457" y="1800118"/>
            <a:ext cx="1270001" cy="1270001"/>
          </a:xfrm>
          <a:prstGeom prst="rightArrow">
            <a:avLst>
              <a:gd name="adj1" fmla="val 32000"/>
              <a:gd name="adj2" fmla="val 64000"/>
            </a:avLst>
          </a:pr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4" name="Shape 144"/>
          <p:cNvSpPr/>
          <p:nvPr/>
        </p:nvSpPr>
        <p:spPr>
          <a:xfrm rot="5387714">
            <a:off x="9429143" y="3357141"/>
            <a:ext cx="1270001" cy="1270001"/>
          </a:xfrm>
          <a:prstGeom prst="rightArrow">
            <a:avLst>
              <a:gd name="adj1" fmla="val 32000"/>
              <a:gd name="adj2" fmla="val 64000"/>
            </a:avLst>
          </a:pr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5" name="Shape 145"/>
          <p:cNvSpPr/>
          <p:nvPr/>
        </p:nvSpPr>
        <p:spPr>
          <a:xfrm rot="10811195">
            <a:off x="5224126" y="5663276"/>
            <a:ext cx="1270001" cy="1270001"/>
          </a:xfrm>
          <a:prstGeom prst="rightArrow">
            <a:avLst>
              <a:gd name="adj1" fmla="val 32000"/>
              <a:gd name="adj2" fmla="val 64000"/>
            </a:avLst>
          </a:pr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6" name="Shape 146"/>
          <p:cNvSpPr/>
          <p:nvPr/>
        </p:nvSpPr>
        <p:spPr>
          <a:xfrm>
            <a:off x="628271" y="5752755"/>
            <a:ext cx="3853037" cy="1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3" algn="r">
              <a:spcBef>
                <a:spcPts val="4200"/>
              </a:spcBef>
              <a:defRPr b="1" sz="53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6700"/>
              <a:t>2 LINEA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xfrm>
            <a:off x="952500" y="444500"/>
            <a:ext cx="11099800" cy="146950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PAZIENTI E METODI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xfrm>
            <a:off x="248827" y="2064117"/>
            <a:ext cx="12507146" cy="7377966"/>
          </a:xfrm>
          <a:prstGeom prst="rect">
            <a:avLst/>
          </a:prstGeom>
        </p:spPr>
        <p:txBody>
          <a:bodyPr/>
          <a:lstStyle/>
          <a:p>
            <a:pPr marL="127423" indent="-127423" algn="just" defTabSz="393192">
              <a:lnSpc>
                <a:spcPct val="150000"/>
              </a:lnSpc>
              <a:spcBef>
                <a:spcPts val="0"/>
              </a:spcBef>
              <a:defRPr b="1" sz="335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Periodo di arruolamento: 01/01/2007-01/11/2014</a:t>
            </a:r>
          </a:p>
          <a:p>
            <a:pPr marL="127423" indent="-127423" algn="just" defTabSz="393192">
              <a:lnSpc>
                <a:spcPct val="150000"/>
              </a:lnSpc>
              <a:spcBef>
                <a:spcPts val="0"/>
              </a:spcBef>
              <a:defRPr b="1" sz="335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Pazienti HIV-1+ naïve con età &gt; 18 anni (consenso informato)</a:t>
            </a:r>
          </a:p>
          <a:p>
            <a:pPr marL="127423" indent="-127423" algn="just" defTabSz="393192">
              <a:lnSpc>
                <a:spcPct val="150000"/>
              </a:lnSpc>
              <a:spcBef>
                <a:spcPts val="0"/>
              </a:spcBef>
              <a:defRPr b="1" sz="335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Periodo di osservazione almeno 6 mesi</a:t>
            </a:r>
          </a:p>
          <a:p>
            <a:pPr marL="127423" indent="-127423" algn="just" defTabSz="393192">
              <a:lnSpc>
                <a:spcPct val="150000"/>
              </a:lnSpc>
              <a:spcBef>
                <a:spcPts val="0"/>
              </a:spcBef>
              <a:defRPr b="1" sz="335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Tutti i pazienti in terapia con:</a:t>
            </a:r>
          </a:p>
          <a:p>
            <a:pPr lvl="1" marL="509693" indent="-127423" algn="just" defTabSz="393192">
              <a:lnSpc>
                <a:spcPct val="150000"/>
              </a:lnSpc>
              <a:spcBef>
                <a:spcPts val="0"/>
              </a:spcBef>
              <a:defRPr b="1" sz="335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Darunavir-ritonavir (800/100 e 600/100bid)</a:t>
            </a:r>
          </a:p>
          <a:p>
            <a:pPr lvl="1" marL="509693" indent="-127423" algn="just" defTabSz="393192">
              <a:lnSpc>
                <a:spcPct val="150000"/>
              </a:lnSpc>
              <a:spcBef>
                <a:spcPts val="0"/>
              </a:spcBef>
              <a:defRPr b="1" sz="335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Atazanavir/ritonavir 300/100</a:t>
            </a:r>
          </a:p>
          <a:p>
            <a:pPr marL="127423" indent="-127423" algn="just" defTabSz="393192">
              <a:lnSpc>
                <a:spcPct val="150000"/>
              </a:lnSpc>
              <a:spcBef>
                <a:spcPts val="0"/>
              </a:spcBef>
              <a:defRPr b="1" sz="335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Backbone</a:t>
            </a:r>
          </a:p>
          <a:p>
            <a:pPr lvl="1" marL="509693" indent="-127423" algn="just" defTabSz="393192">
              <a:lnSpc>
                <a:spcPct val="150000"/>
              </a:lnSpc>
              <a:spcBef>
                <a:spcPts val="0"/>
              </a:spcBef>
              <a:defRPr b="1" sz="335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Truvada</a:t>
            </a:r>
          </a:p>
          <a:p>
            <a:pPr lvl="1" marL="509693" indent="-127423" algn="just" defTabSz="393192">
              <a:lnSpc>
                <a:spcPct val="150000"/>
              </a:lnSpc>
              <a:spcBef>
                <a:spcPts val="0"/>
              </a:spcBef>
              <a:defRPr b="1" sz="3354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Kivexa</a:t>
            </a:r>
          </a:p>
        </p:txBody>
      </p:sp>
      <p:pic>
        <p:nvPicPr>
          <p:cNvPr id="150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8566" y="1675776"/>
            <a:ext cx="10503961" cy="1905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952500" y="444500"/>
            <a:ext cx="11099800" cy="1369515"/>
          </a:xfrm>
          <a:prstGeom prst="rect">
            <a:avLst/>
          </a:prstGeom>
        </p:spPr>
        <p:txBody>
          <a:bodyPr/>
          <a:lstStyle>
            <a:lvl1pPr>
              <a:defRPr b="1" sz="82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Definizioni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373256" y="2074333"/>
            <a:ext cx="12258287" cy="62738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50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Fallimento:</a:t>
            </a:r>
          </a:p>
          <a:p>
            <a:pPr marL="444499" indent="-444499">
              <a:defRPr b="1" sz="50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&gt;50 copie a 24 settimane (+/- 1week) </a:t>
            </a:r>
          </a:p>
          <a:p>
            <a:pPr marL="444499" indent="-444499">
              <a:defRPr b="1" sz="50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2 determinazioni consecutive &gt;50 copie dopo la soppressione</a:t>
            </a:r>
          </a:p>
          <a:p>
            <a:pPr marL="444499" indent="-444499">
              <a:defRPr b="1" sz="50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Mutazioni chiave (IAS 2014)</a:t>
            </a:r>
          </a:p>
        </p:txBody>
      </p:sp>
      <p:pic>
        <p:nvPicPr>
          <p:cNvPr id="155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8566" y="1754539"/>
            <a:ext cx="10503961" cy="1905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xfrm>
            <a:off x="1039340" y="370416"/>
            <a:ext cx="10926120" cy="1197015"/>
          </a:xfrm>
          <a:prstGeom prst="rect">
            <a:avLst/>
          </a:prstGeom>
        </p:spPr>
        <p:txBody>
          <a:bodyPr/>
          <a:lstStyle>
            <a:lvl1pPr defTabSz="467359">
              <a:defRPr b="1" sz="736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RISULTATI</a:t>
            </a:r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xfrm>
            <a:off x="-641371" y="3658176"/>
            <a:ext cx="5593865" cy="3724181"/>
          </a:xfrm>
          <a:prstGeom prst="rect">
            <a:avLst/>
          </a:prstGeom>
        </p:spPr>
        <p:txBody>
          <a:bodyPr/>
          <a:lstStyle/>
          <a:p>
            <a:pPr marL="0" indent="0" algn="just" defTabSz="457200">
              <a:spcBef>
                <a:spcPts val="0"/>
              </a:spcBef>
              <a:buSzTx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0" indent="0" algn="just" defTabSz="457200">
              <a:spcBef>
                <a:spcPts val="0"/>
              </a:spcBef>
              <a:buSzTx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    660 ATV</a:t>
            </a:r>
          </a:p>
        </p:txBody>
      </p:sp>
      <p:sp>
        <p:nvSpPr>
          <p:cNvPr id="160" name="Shape 160"/>
          <p:cNvSpPr/>
          <p:nvPr/>
        </p:nvSpPr>
        <p:spPr>
          <a:xfrm>
            <a:off x="4323196" y="2222662"/>
            <a:ext cx="4051608" cy="12700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457200">
              <a:defRPr sz="5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1038 pazienti </a:t>
            </a:r>
          </a:p>
        </p:txBody>
      </p:sp>
      <p:sp>
        <p:nvSpPr>
          <p:cNvPr id="161" name="Shape 161"/>
          <p:cNvSpPr/>
          <p:nvPr/>
        </p:nvSpPr>
        <p:spPr>
          <a:xfrm rot="9721050">
            <a:off x="2297842" y="3207425"/>
            <a:ext cx="2170474" cy="2593389"/>
          </a:xfrm>
          <a:prstGeom prst="rightArrow">
            <a:avLst>
              <a:gd name="adj1" fmla="val 32000"/>
              <a:gd name="adj2" fmla="val 45370"/>
            </a:avLst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62" name="Shape 162"/>
          <p:cNvSpPr/>
          <p:nvPr/>
        </p:nvSpPr>
        <p:spPr>
          <a:xfrm>
            <a:off x="9204211" y="5314950"/>
            <a:ext cx="2499222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 defTabSz="457200"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378 DRV</a:t>
            </a:r>
          </a:p>
        </p:txBody>
      </p:sp>
      <p:sp>
        <p:nvSpPr>
          <p:cNvPr id="163" name="Shape 163"/>
          <p:cNvSpPr/>
          <p:nvPr/>
        </p:nvSpPr>
        <p:spPr>
          <a:xfrm rot="1670107">
            <a:off x="8153774" y="3451785"/>
            <a:ext cx="2221451" cy="2115030"/>
          </a:xfrm>
          <a:prstGeom prst="rightArrow">
            <a:avLst>
              <a:gd name="adj1" fmla="val 32000"/>
              <a:gd name="adj2" fmla="val 47653"/>
            </a:avLst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64" name="Shape 164"/>
          <p:cNvSpPr/>
          <p:nvPr/>
        </p:nvSpPr>
        <p:spPr>
          <a:xfrm>
            <a:off x="432506" y="6482618"/>
            <a:ext cx="12580055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44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87 fallimenti virologici (8.38%)</a:t>
            </a:r>
          </a:p>
        </p:txBody>
      </p:sp>
      <p:pic>
        <p:nvPicPr>
          <p:cNvPr id="165" name="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49564" y="1455553"/>
            <a:ext cx="9250790" cy="76201"/>
          </a:xfrm>
          <a:prstGeom prst="rect">
            <a:avLst/>
          </a:prstGeom>
        </p:spPr>
      </p:pic>
      <p:sp>
        <p:nvSpPr>
          <p:cNvPr id="167" name="Shape 167"/>
          <p:cNvSpPr/>
          <p:nvPr/>
        </p:nvSpPr>
        <p:spPr>
          <a:xfrm>
            <a:off x="1406411" y="7946044"/>
            <a:ext cx="2066157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 defTabSz="457200"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64 ATV</a:t>
            </a:r>
          </a:p>
        </p:txBody>
      </p:sp>
      <p:sp>
        <p:nvSpPr>
          <p:cNvPr id="168" name="Shape 168"/>
          <p:cNvSpPr/>
          <p:nvPr/>
        </p:nvSpPr>
        <p:spPr>
          <a:xfrm>
            <a:off x="9377373" y="7946044"/>
            <a:ext cx="215289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 defTabSz="457200"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DRV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xfrm>
            <a:off x="952500" y="444500"/>
            <a:ext cx="11099800" cy="1488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RISULTATI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xfrm>
            <a:off x="289189" y="2119973"/>
            <a:ext cx="12426423" cy="6928711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15000"/>
              </a:lnSpc>
              <a:spcBef>
                <a:spcPts val="1000"/>
              </a:spcBef>
              <a:buSzTx/>
              <a:buNone/>
              <a:defRPr b="1" sz="50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Pazienti con fallimento virologico con resistenze per PI post=3</a:t>
            </a:r>
          </a:p>
          <a:p>
            <a:pPr marL="0" indent="0" defTabSz="457200">
              <a:lnSpc>
                <a:spcPct val="115000"/>
              </a:lnSpc>
              <a:spcBef>
                <a:spcPts val="1000"/>
              </a:spcBef>
              <a:buSzTx/>
              <a:buNone/>
              <a:defRPr b="1" sz="50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0" indent="0" defTabSz="457200">
              <a:lnSpc>
                <a:spcPct val="115000"/>
              </a:lnSpc>
              <a:spcBef>
                <a:spcPts val="1000"/>
              </a:spcBef>
              <a:buSzTx/>
              <a:buNone/>
              <a:defRPr b="1" sz="50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Pazienti con fallimento virologico con resistenze per NRTI post=4</a:t>
            </a:r>
          </a:p>
        </p:txBody>
      </p:sp>
      <p:pic>
        <p:nvPicPr>
          <p:cNvPr id="172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8566" y="1754539"/>
            <a:ext cx="10503961" cy="1905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title"/>
          </p:nvPr>
        </p:nvSpPr>
        <p:spPr>
          <a:xfrm>
            <a:off x="1172633" y="122766"/>
            <a:ext cx="11099801" cy="1329268"/>
          </a:xfrm>
          <a:prstGeom prst="rect">
            <a:avLst/>
          </a:prstGeom>
        </p:spPr>
        <p:txBody>
          <a:bodyPr/>
          <a:lstStyle>
            <a:lvl1pPr defTabSz="457200">
              <a:tabLst>
                <a:tab pos="571500" algn="l"/>
                <a:tab pos="1155700" algn="l"/>
                <a:tab pos="1739900" algn="l"/>
                <a:tab pos="2324100" algn="l"/>
                <a:tab pos="2908300" algn="l"/>
                <a:tab pos="3479800" algn="l"/>
                <a:tab pos="4064000" algn="l"/>
                <a:tab pos="4648200" algn="l"/>
                <a:tab pos="5232400" algn="l"/>
                <a:tab pos="5816600" algn="l"/>
                <a:tab pos="6388100" algn="l"/>
                <a:tab pos="6972300" algn="l"/>
                <a:tab pos="7556500" algn="l"/>
                <a:tab pos="8140700" algn="l"/>
                <a:tab pos="8724900" algn="l"/>
                <a:tab pos="9296400" algn="l"/>
              </a:tabLst>
              <a:defRPr b="1" sz="52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Probability of virological failure</a:t>
            </a:r>
          </a:p>
        </p:txBody>
      </p:sp>
      <p:sp>
        <p:nvSpPr>
          <p:cNvPr id="176" name="Shape 176"/>
          <p:cNvSpPr/>
          <p:nvPr/>
        </p:nvSpPr>
        <p:spPr>
          <a:xfrm>
            <a:off x="1007982" y="8451875"/>
            <a:ext cx="11685947" cy="14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115000"/>
              </a:lnSpc>
              <a:spcBef>
                <a:spcPts val="10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lnSpc>
                <a:spcPct val="115000"/>
              </a:lnSpc>
              <a:spcBef>
                <a:spcPts val="1000"/>
              </a:spcBef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Log-rank test for equality of survivor functions: p=0.431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5793" y="1484739"/>
            <a:ext cx="10484150" cy="7674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0420" y="1280406"/>
            <a:ext cx="10503960" cy="1905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