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50A38-7C10-4C54-A4D3-51473ACBD768}">
  <a:tblStyle styleId="{0C050A38-7C10-4C54-A4D3-51473ACBD76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4804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72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35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06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044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746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113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606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831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908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917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3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782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93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78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50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53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92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92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22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6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6348" y="2220686"/>
            <a:ext cx="5362301" cy="3762102"/>
          </a:xfrm>
          <a:prstGeom prst="rect">
            <a:avLst/>
          </a:prstGeom>
          <a:solidFill>
            <a:schemeClr val="lt1">
              <a:alpha val="64705"/>
            </a:schemeClr>
          </a:solidFill>
          <a:ln w="101600" cap="sq" cmpd="sng">
            <a:solidFill>
              <a:srgbClr val="A223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44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5323116" y="783772"/>
            <a:ext cx="3180804" cy="930773"/>
          </a:xfrm>
          <a:prstGeom prst="rect">
            <a:avLst/>
          </a:prstGeom>
          <a:solidFill>
            <a:schemeClr val="lt1">
              <a:alpha val="64705"/>
            </a:schemeClr>
          </a:solidFill>
          <a:ln w="101600" cap="sq" cmpd="sng">
            <a:solidFill>
              <a:srgbClr val="A223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A22338"/>
              </a:buClr>
              <a:buFont typeface="Arial"/>
              <a:buNone/>
              <a:defRPr sz="24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293" cy="1542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40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40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293" cy="1542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40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60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293" cy="1542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40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40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293" cy="1542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40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32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32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293" cy="1542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22338"/>
              </a:buClr>
              <a:buFont typeface="Arial"/>
              <a:buNone/>
              <a:defRPr sz="4000" b="1" i="0" u="none" strike="noStrike" cap="none">
                <a:solidFill>
                  <a:srgbClr val="A22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6200" algn="l" rtl="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rgbClr val="3F3F3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Definizioni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/>
              <a:t>Fallimento virologico</a:t>
            </a:r>
            <a:r>
              <a:rPr lang="en-US"/>
              <a:t>: HIV RNA &gt; 50 cp/ml per due misurazioni consecutive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(analisi provvisoria: singola determinazione &gt;200 cp/ml)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Criteri di inclusione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Paziente HIV+ in trattamento con età &gt;18 anni (consenso informato)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HCV Ab positivo (mancano dati completi su HCV RNA)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RAL </a:t>
            </a:r>
            <a:r>
              <a:rPr lang="en-US" i="1"/>
              <a:t>naïve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HIV RNA &lt;50 cp/ml prima dell’introduzione di RAL entro 6 mesi dallo </a:t>
            </a:r>
            <a:r>
              <a:rPr lang="en-US" i="1"/>
              <a:t>switch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Campi e tabella da utilizzare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28650" y="1279525"/>
            <a:ext cx="40005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PIN (paziente ID)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Sesso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Data di nascita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Etnia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Nadir linfociti T CD4+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Eventi AIDS pre-terapia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Terapie precedenti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HCV Ab e HCV RNA (ove presente)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HBV status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Cause </a:t>
            </a:r>
            <a:r>
              <a:rPr lang="en-US" sz="1800" i="1">
                <a:solidFill>
                  <a:schemeClr val="dk1"/>
                </a:solidFill>
              </a:rPr>
              <a:t>switch</a:t>
            </a:r>
            <a:r>
              <a:rPr lang="en-US" sz="1800">
                <a:solidFill>
                  <a:schemeClr val="dk1"/>
                </a:solidFill>
              </a:rPr>
              <a:t> terapia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Cause stop terapia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629150" y="1279525"/>
            <a:ext cx="3886200" cy="41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HIV RNA prima e </a:t>
            </a:r>
            <a:r>
              <a:rPr lang="en-US" sz="1800" dirty="0" err="1">
                <a:solidFill>
                  <a:schemeClr val="dk1"/>
                </a:solidFill>
              </a:rPr>
              <a:t>dopo</a:t>
            </a:r>
            <a:r>
              <a:rPr lang="en-US" sz="1800" dirty="0">
                <a:solidFill>
                  <a:schemeClr val="dk1"/>
                </a:solidFill>
              </a:rPr>
              <a:t> lo </a:t>
            </a:r>
            <a:r>
              <a:rPr lang="en-US" sz="1800" i="1" dirty="0">
                <a:solidFill>
                  <a:schemeClr val="dk1"/>
                </a:solidFill>
              </a:rPr>
              <a:t>switch</a:t>
            </a:r>
            <a:r>
              <a:rPr lang="en-US" sz="1800" dirty="0">
                <a:solidFill>
                  <a:schemeClr val="dk1"/>
                </a:solidFill>
              </a:rPr>
              <a:t> (6, 12 e 18 </a:t>
            </a:r>
            <a:r>
              <a:rPr lang="en-US" sz="1800" dirty="0" err="1">
                <a:solidFill>
                  <a:schemeClr val="dk1"/>
                </a:solidFill>
              </a:rPr>
              <a:t>mesi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CD4+ prima e </a:t>
            </a:r>
            <a:r>
              <a:rPr lang="en-US" sz="1800" dirty="0" err="1">
                <a:solidFill>
                  <a:schemeClr val="dk1"/>
                </a:solidFill>
              </a:rPr>
              <a:t>dopo</a:t>
            </a:r>
            <a:r>
              <a:rPr lang="en-US" sz="1800" dirty="0">
                <a:solidFill>
                  <a:schemeClr val="dk1"/>
                </a:solidFill>
              </a:rPr>
              <a:t> lo switch (6, 12 e 18 </a:t>
            </a:r>
            <a:r>
              <a:rPr lang="en-US" sz="1800" dirty="0" err="1">
                <a:solidFill>
                  <a:schemeClr val="dk1"/>
                </a:solidFill>
              </a:rPr>
              <a:t>mesi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 dirty="0" err="1">
                <a:solidFill>
                  <a:schemeClr val="dk1"/>
                </a:solidFill>
              </a:rPr>
              <a:t>Eventuale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terapia</a:t>
            </a:r>
            <a:r>
              <a:rPr lang="en-US" sz="1800" dirty="0">
                <a:solidFill>
                  <a:schemeClr val="dk1"/>
                </a:solidFill>
              </a:rPr>
              <a:t> anti-HCV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Fib4 (non </a:t>
            </a:r>
            <a:r>
              <a:rPr lang="en-US" sz="1800" dirty="0" err="1">
                <a:solidFill>
                  <a:schemeClr val="dk1"/>
                </a:solidFill>
              </a:rPr>
              <a:t>disponibile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 dirty="0" err="1">
                <a:solidFill>
                  <a:schemeClr val="dk1"/>
                </a:solidFill>
              </a:rPr>
              <a:t>Mutazioni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presenti</a:t>
            </a:r>
            <a:r>
              <a:rPr lang="en-US" sz="1800" dirty="0">
                <a:solidFill>
                  <a:schemeClr val="dk1"/>
                </a:solidFill>
              </a:rPr>
              <a:t> pre e post </a:t>
            </a:r>
            <a:r>
              <a:rPr lang="en-US" sz="1800" i="1" dirty="0">
                <a:solidFill>
                  <a:schemeClr val="dk1"/>
                </a:solidFill>
              </a:rPr>
              <a:t>switch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</a:rPr>
              <a:t>GSS Genotypic susceptibility scores</a:t>
            </a:r>
            <a:r>
              <a:rPr lang="en-US" sz="1800" u="sng" dirty="0">
                <a:solidFill>
                  <a:srgbClr val="1A0DAB"/>
                </a:solidFill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Metodi e analisi statistiche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Kaplan-meier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Analisi uni e multivariata (COX)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Risultati (1/5)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 pazienti n=123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Fallimenti virologici n=13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Caratteristiche della popolazione in studio</a:t>
            </a:r>
          </a:p>
        </p:txBody>
      </p:sp>
      <p:graphicFrame>
        <p:nvGraphicFramePr>
          <p:cNvPr id="157" name="Shape 157"/>
          <p:cNvGraphicFramePr/>
          <p:nvPr/>
        </p:nvGraphicFramePr>
        <p:xfrm>
          <a:off x="494500" y="4229100"/>
          <a:ext cx="8215300" cy="1617800"/>
        </p:xfrm>
        <a:graphic>
          <a:graphicData uri="http://schemas.openxmlformats.org/drawingml/2006/table">
            <a:tbl>
              <a:tblPr>
                <a:noFill/>
                <a:tableStyleId>{0C050A38-7C10-4C54-A4D3-51473ACBD768}</a:tableStyleId>
              </a:tblPr>
              <a:tblGrid>
                <a:gridCol w="4107650"/>
                <a:gridCol w="4107650"/>
              </a:tblGrid>
              <a:tr h="404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Età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49 (46-53)</a:t>
                      </a:r>
                    </a:p>
                  </a:txBody>
                  <a:tcPr marL="91425" marR="91425" marT="91425" marB="91425"/>
                </a:tc>
              </a:tr>
              <a:tr h="404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Sesso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F 21%  M 79%</a:t>
                      </a:r>
                    </a:p>
                  </a:txBody>
                  <a:tcPr marL="91425" marR="91425" marT="91425" marB="91425"/>
                </a:tc>
              </a:tr>
              <a:tr h="404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Tempo mediano di follow-up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4,6 yr</a:t>
                      </a:r>
                    </a:p>
                  </a:txBody>
                  <a:tcPr marL="91425" marR="91425" marT="91425" marB="91425"/>
                </a:tc>
              </a:tr>
              <a:tr h="404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Tempo di soppressione virologica pre-</a:t>
                      </a:r>
                      <a:r>
                        <a:rPr lang="en-US" b="1" i="1"/>
                        <a:t>switch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To be done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Risultati (2/5)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50" y="849962"/>
            <a:ext cx="7581900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 rot="-5400000">
            <a:off x="34100" y="2968000"/>
            <a:ext cx="3651900" cy="6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/>
              <a:t>Probability of remaining free from failure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1985600" y="6063750"/>
            <a:ext cx="5361300" cy="41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b="1"/>
              <a:t>Tempo mediano al fallimento: 91 wks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090056" y="76191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Risultati (3/5)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24" y="1084450"/>
            <a:ext cx="7137774" cy="52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Risultati (4/5)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99" y="1053899"/>
            <a:ext cx="7075074" cy="51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Risultati (5/5)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99" y="1069174"/>
            <a:ext cx="6991600" cy="511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Limiti dello studio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28650" y="1292225"/>
            <a:ext cx="7886700" cy="501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Studio retrospettivo osservazionale: possibilità di dati mancanti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Estrema variabilità dei farmaci di accompagnamento a RAL nello </a:t>
            </a:r>
            <a:r>
              <a:rPr lang="en-US" i="1"/>
              <a:t>switch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Definizione di fallimento virologico non definitiva (non possiamo utilizzare al momento i valori di 2 HIV-RNA consecutivi &gt;50)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Mancanza del dato di HCV-RNA per tutti i pazienti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Mancanza dato terapie per HCV, </a:t>
            </a:r>
            <a:r>
              <a:rPr lang="en-US" i="1"/>
              <a:t>staging </a:t>
            </a:r>
            <a:r>
              <a:rPr lang="en-US"/>
              <a:t>(fibrosi) per patologia epatica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Mancanza GSS del regime</a:t>
            </a:r>
          </a:p>
          <a:p>
            <a:pPr lvl="0">
              <a:spcBef>
                <a:spcPts val="0"/>
              </a:spcBef>
              <a:buNone/>
            </a:pPr>
            <a:endParaRPr i="1"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 i="1">
                <a:solidFill>
                  <a:srgbClr val="000000"/>
                </a:solidFill>
              </a:rPr>
              <a:t>Query gruppo D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980000"/>
                </a:solidFill>
              </a:rPr>
              <a:t>RISPOSTA VIROLOGICA NEI CAMBI DI TERAPIA IN PAZIENTI COINFETTI CON HCV CON HIV-RNA NON RILEVABILE NEI QUALI SI PASSA AD UNA TERAPIA CHE INCLUDE RAL A PARTIRE DA UNA TERAPIA EFFICACE CHE NON INCLUDE RAL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…work in progress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324" y="2167499"/>
            <a:ext cx="6547125" cy="367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725" y="1109799"/>
            <a:ext cx="2726999" cy="241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-US" sz="3600"/>
              <a:t>Switching to Raltegravir from a virologically effective regimen in HIV/HCV coinfected patients: data on durability and efficacy from the ARCA collaborative group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accomoda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0" y="1861575"/>
            <a:ext cx="90963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092525" y="103875"/>
            <a:ext cx="6422700" cy="85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Background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090050" y="103875"/>
            <a:ext cx="68736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HIV/HCV Drug interactions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2740" t="11267" r="3097" b="17467"/>
          <a:stretch/>
        </p:blipFill>
        <p:spPr>
          <a:xfrm>
            <a:off x="0" y="1645875"/>
            <a:ext cx="8963558" cy="42400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4183100" y="5918950"/>
            <a:ext cx="3457500" cy="61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rgbClr val="980000"/>
                </a:solidFill>
              </a:rPr>
              <a:t>EACS guidelines 2016</a:t>
            </a:r>
          </a:p>
        </p:txBody>
      </p:sp>
      <p:sp>
        <p:nvSpPr>
          <p:cNvPr id="100" name="Shape 100"/>
          <p:cNvSpPr/>
          <p:nvPr/>
        </p:nvSpPr>
        <p:spPr>
          <a:xfrm>
            <a:off x="6473850" y="2020400"/>
            <a:ext cx="825300" cy="2404500"/>
          </a:xfrm>
          <a:prstGeom prst="ellipse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107800" y="103875"/>
            <a:ext cx="6407400" cy="85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Background</a:t>
            </a:r>
          </a:p>
        </p:txBody>
      </p:sp>
      <p:pic>
        <p:nvPicPr>
          <p:cNvPr id="106" name="Shape 106" descr="SWITCHMR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2128525"/>
            <a:ext cx="84582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24" y="165450"/>
            <a:ext cx="7269499" cy="24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25" y="2695850"/>
            <a:ext cx="7269499" cy="2892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240025" y="5812150"/>
            <a:ext cx="7509600" cy="7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 i="1">
                <a:solidFill>
                  <a:srgbClr val="980000"/>
                </a:solidFill>
              </a:rPr>
              <a:t>[...] Although switching to raltegravir was associated with greater reductions in serum lipid concentrations than was continuation of lopinavir-ritonavir, efficacy results did not establish non-inferiority of raltegravir to lopinavir-ritonavir.</a:t>
            </a:r>
          </a:p>
          <a:p>
            <a:pPr lvl="0">
              <a:spcBef>
                <a:spcPts val="0"/>
              </a:spcBef>
              <a:buNone/>
            </a:pPr>
            <a:endParaRPr b="1" i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Obiettivo primario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28650" y="2557950"/>
            <a:ext cx="7886700" cy="174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b="1"/>
              <a:t>Probabilità di avere un fallimento virologico dopo </a:t>
            </a:r>
            <a:r>
              <a:rPr lang="en-US" sz="3000" b="1" i="1"/>
              <a:t>switch </a:t>
            </a:r>
            <a:r>
              <a:rPr lang="en-US" sz="3000" b="1"/>
              <a:t>a RAL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090056" y="103866"/>
            <a:ext cx="6425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Obiettivi secondari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Durability del regime con RAL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Emergenza di mutazioni a INI/Backbone al fallimento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Fattori correlati al fallimento virologico (GSS, dual vs triplice, precedenti fallimenti)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Safety (causa di interruzione di RAL)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Presentazione su schermo (4:3)</PresentationFormat>
  <Paragraphs>76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di Office</vt:lpstr>
      <vt:lpstr>Presentazione standard di PowerPoint</vt:lpstr>
      <vt:lpstr>RISPOSTA VIROLOGICA NEI CAMBI DI TERAPIA IN PAZIENTI COINFETTI CON HCV CON HIV-RNA NON RILEVABILE NEI QUALI SI PASSA AD UNA TERAPIA CHE INCLUDE RAL A PARTIRE DA UNA TERAPIA EFFICACE CHE NON INCLUDE RAL </vt:lpstr>
      <vt:lpstr>Switching to Raltegravir from a virologically effective regimen in HIV/HCV coinfected patients: data on durability and efficacy from the ARCA collaborative group</vt:lpstr>
      <vt:lpstr>Background</vt:lpstr>
      <vt:lpstr>HIV/HCV Drug interactions </vt:lpstr>
      <vt:lpstr>Background</vt:lpstr>
      <vt:lpstr>Presentazione standard di PowerPoint</vt:lpstr>
      <vt:lpstr>Obiettivo primario</vt:lpstr>
      <vt:lpstr>Obiettivi secondari</vt:lpstr>
      <vt:lpstr>Definizioni</vt:lpstr>
      <vt:lpstr>Criteri di inclusione</vt:lpstr>
      <vt:lpstr>Campi e tabella da utilizzare</vt:lpstr>
      <vt:lpstr>Metodi e analisi statistiche</vt:lpstr>
      <vt:lpstr>Risultati (1/5)</vt:lpstr>
      <vt:lpstr>Risultati (2/5)</vt:lpstr>
      <vt:lpstr>Risultati (3/5)</vt:lpstr>
      <vt:lpstr>Risultati (4/5)</vt:lpstr>
      <vt:lpstr>Risultati (5/5)</vt:lpstr>
      <vt:lpstr>Limiti dello studio</vt:lpstr>
      <vt:lpstr>…work in progress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Marcello</cp:lastModifiedBy>
  <cp:revision>1</cp:revision>
  <dcterms:modified xsi:type="dcterms:W3CDTF">2016-10-07T13:12:46Z</dcterms:modified>
</cp:coreProperties>
</file>