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titolo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76348" y="2220686"/>
            <a:ext cx="5362301" cy="3762102"/>
          </a:xfrm>
          <a:prstGeom prst="rect">
            <a:avLst/>
          </a:prstGeom>
          <a:solidFill>
            <a:schemeClr val="lt1">
              <a:alpha val="64705"/>
            </a:schemeClr>
          </a:solidFill>
          <a:ln cap="sq" cmpd="sng" w="101600">
            <a:solidFill>
              <a:srgbClr val="A22338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4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5323116" y="783772"/>
            <a:ext cx="3180804" cy="930773"/>
          </a:xfrm>
          <a:prstGeom prst="rect">
            <a:avLst/>
          </a:prstGeom>
          <a:solidFill>
            <a:schemeClr val="lt1">
              <a:alpha val="64705"/>
            </a:schemeClr>
          </a:solidFill>
          <a:ln cap="sq" cmpd="sng" w="101600">
            <a:solidFill>
              <a:srgbClr val="A22338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1" anchor="ctr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rgbClr val="A22338"/>
              </a:buClr>
              <a:buFont typeface="Arial"/>
              <a:buNone/>
              <a:defRPr b="1" i="0" sz="24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olo e testo vertical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2090056" y="103866"/>
            <a:ext cx="6425293" cy="15420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1_Titolo e testo verticale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olo e contenut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2090056" y="103866"/>
            <a:ext cx="6425293" cy="15420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Intestazione sezion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6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ue contenuti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090056" y="103866"/>
            <a:ext cx="6425293" cy="15420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nfronto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Font typeface="Arial"/>
              <a:buNone/>
              <a:defRPr b="1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Font typeface="Arial"/>
              <a:buNone/>
              <a:defRPr b="1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olo titolo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2090056" y="103866"/>
            <a:ext cx="6425293" cy="15420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uota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to con didascalia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32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magine con didascalia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32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Font typeface="Arial"/>
              <a:buNone/>
              <a:defRPr b="0" i="0" sz="3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090056" y="103866"/>
            <a:ext cx="6425293" cy="15420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Font typeface="Arial"/>
              <a:buNone/>
              <a:defRPr b="1" i="0" sz="4000" u="none" cap="none" strike="noStrike">
                <a:solidFill>
                  <a:srgbClr val="A2233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351150" y="2292875"/>
            <a:ext cx="5453400" cy="396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3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Caratteristiche dei pazienti che sono messi in trattamento con terapia a due farmaci </a:t>
            </a:r>
            <a:r>
              <a:rPr b="1" lang="en-US" sz="3000">
                <a:solidFill>
                  <a:srgbClr val="98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DRV/r+3TC</a:t>
            </a:r>
            <a:r>
              <a:rPr b="1" lang="en-US" sz="3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vs. </a:t>
            </a:r>
            <a:r>
              <a:rPr b="1" lang="en-US" sz="3000">
                <a:solidFill>
                  <a:srgbClr val="98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ATV/r+3TC</a:t>
            </a:r>
            <a:r>
              <a:rPr b="1" lang="en-US" sz="3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analisi di efficacia e durability del trattamento.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2090056" y="103866"/>
            <a:ext cx="6425293" cy="15420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A22338"/>
              </a:buClr>
              <a:buSzPct val="25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A223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292150" y="1737575"/>
            <a:ext cx="8223300" cy="47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None/>
            </a:pPr>
            <a:r>
              <a:rPr lang="en-US"/>
              <a:t>Query del Gruppo C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None/>
            </a:pPr>
            <a:r>
              <a:rPr lang="en-US"/>
              <a:t>variabili: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età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sesso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presenza di coinfezione HCV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modalità trasmissione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genotipo storico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AIDS si/no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CD4 e carica virale pre-terapia basale 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CD4 e carica virale pre-switch alla dual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2090056" y="103866"/>
            <a:ext cx="64254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28650" y="1307925"/>
            <a:ext cx="7886700" cy="506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numero linee terapeutiche precedenti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fallimenti virologici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regime precedente lo switch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motivo di switch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data inizio HAART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durata soppressione virologica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durata infezione HIV (dalla diagnosi)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lunghezza totale del follow-up sotto i trattamenti in oggetto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Cause di discontinuation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Resistenze al fallimento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assetto immunologico durante il trattamento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