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7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2632-EF20-B84D-8619-F8641BD8EA75}" type="datetimeFigureOut">
              <a:rPr lang="it-IT" smtClean="0"/>
              <a:t>07/10/16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34A58-F3EF-384A-9BD9-BCC885EAB77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7544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2632-EF20-B84D-8619-F8641BD8EA75}" type="datetimeFigureOut">
              <a:rPr lang="it-IT" smtClean="0"/>
              <a:t>07/10/16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34A58-F3EF-384A-9BD9-BCC885EAB77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6820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2632-EF20-B84D-8619-F8641BD8EA75}" type="datetimeFigureOut">
              <a:rPr lang="it-IT" smtClean="0"/>
              <a:t>07/10/16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34A58-F3EF-384A-9BD9-BCC885EAB77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088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2632-EF20-B84D-8619-F8641BD8EA75}" type="datetimeFigureOut">
              <a:rPr lang="it-IT" smtClean="0"/>
              <a:t>07/10/16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34A58-F3EF-384A-9BD9-BCC885EAB77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943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2632-EF20-B84D-8619-F8641BD8EA75}" type="datetimeFigureOut">
              <a:rPr lang="it-IT" smtClean="0"/>
              <a:t>07/10/16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34A58-F3EF-384A-9BD9-BCC885EAB77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3762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2632-EF20-B84D-8619-F8641BD8EA75}" type="datetimeFigureOut">
              <a:rPr lang="it-IT" smtClean="0"/>
              <a:t>07/10/16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34A58-F3EF-384A-9BD9-BCC885EAB77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5474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2632-EF20-B84D-8619-F8641BD8EA75}" type="datetimeFigureOut">
              <a:rPr lang="it-IT" smtClean="0"/>
              <a:t>07/10/16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34A58-F3EF-384A-9BD9-BCC885EAB77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7199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2632-EF20-B84D-8619-F8641BD8EA75}" type="datetimeFigureOut">
              <a:rPr lang="it-IT" smtClean="0"/>
              <a:t>07/10/16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34A58-F3EF-384A-9BD9-BCC885EAB77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8229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2632-EF20-B84D-8619-F8641BD8EA75}" type="datetimeFigureOut">
              <a:rPr lang="it-IT" smtClean="0"/>
              <a:t>07/10/16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34A58-F3EF-384A-9BD9-BCC885EAB77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7319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2632-EF20-B84D-8619-F8641BD8EA75}" type="datetimeFigureOut">
              <a:rPr lang="it-IT" smtClean="0"/>
              <a:t>07/10/16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34A58-F3EF-384A-9BD9-BCC885EAB77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204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2632-EF20-B84D-8619-F8641BD8EA75}" type="datetimeFigureOut">
              <a:rPr lang="it-IT" smtClean="0"/>
              <a:t>07/10/16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34A58-F3EF-384A-9BD9-BCC885EAB77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4017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12632-EF20-B84D-8619-F8641BD8EA75}" type="datetimeFigureOut">
              <a:rPr lang="it-IT" smtClean="0"/>
              <a:t>07/10/16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34A58-F3EF-384A-9BD9-BCC885EAB77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739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2813" y="439563"/>
            <a:ext cx="8726791" cy="1709413"/>
          </a:xfrm>
          <a:solidFill>
            <a:srgbClr val="000090"/>
          </a:solidFill>
        </p:spPr>
        <p:txBody>
          <a:bodyPr>
            <a:normAutofit/>
          </a:bodyPr>
          <a:lstStyle/>
          <a:p>
            <a:r>
              <a:rPr lang="it-IT" dirty="0" err="1" smtClean="0">
                <a:solidFill>
                  <a:srgbClr val="FFFFFF"/>
                </a:solidFill>
              </a:rPr>
              <a:t>Virological</a:t>
            </a:r>
            <a:r>
              <a:rPr lang="it-IT" dirty="0" smtClean="0">
                <a:solidFill>
                  <a:srgbClr val="FFFFFF"/>
                </a:solidFill>
              </a:rPr>
              <a:t> </a:t>
            </a:r>
            <a:r>
              <a:rPr lang="it-IT" dirty="0" err="1">
                <a:solidFill>
                  <a:srgbClr val="FFFFFF"/>
                </a:solidFill>
              </a:rPr>
              <a:t>failures</a:t>
            </a:r>
            <a:r>
              <a:rPr lang="it-IT" dirty="0">
                <a:solidFill>
                  <a:srgbClr val="FFFFFF"/>
                </a:solidFill>
              </a:rPr>
              <a:t> </a:t>
            </a:r>
            <a:r>
              <a:rPr lang="it-IT" dirty="0" smtClean="0">
                <a:solidFill>
                  <a:srgbClr val="FFFFFF"/>
                </a:solidFill>
              </a:rPr>
              <a:t>to </a:t>
            </a:r>
            <a:r>
              <a:rPr lang="it-IT" dirty="0" err="1" smtClean="0">
                <a:solidFill>
                  <a:srgbClr val="FFFFFF"/>
                </a:solidFill>
              </a:rPr>
              <a:t>raltegravir</a:t>
            </a:r>
            <a:r>
              <a:rPr lang="it-IT" dirty="0" smtClean="0">
                <a:solidFill>
                  <a:srgbClr val="FFFFFF"/>
                </a:solidFill>
              </a:rPr>
              <a:t> (RAL) in ARCA database</a:t>
            </a:r>
            <a:endParaRPr lang="it-IT" dirty="0">
              <a:solidFill>
                <a:srgbClr val="FFFFFF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4762500"/>
            <a:ext cx="6400800" cy="1340831"/>
          </a:xfrm>
        </p:spPr>
        <p:txBody>
          <a:bodyPr/>
          <a:lstStyle/>
          <a:p>
            <a:r>
              <a:rPr lang="it-IT" dirty="0" smtClean="0"/>
              <a:t>Gruppo A</a:t>
            </a:r>
          </a:p>
          <a:p>
            <a:r>
              <a:rPr lang="it-IT" dirty="0" smtClean="0"/>
              <a:t>AMS 2016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1385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Background</a:t>
            </a:r>
            <a:endParaRPr lang="it-IT" dirty="0"/>
          </a:p>
        </p:txBody>
      </p:sp>
      <p:pic>
        <p:nvPicPr>
          <p:cNvPr id="5" name="Immagine 4" descr="Schermata 2016-10-06 alle 17.36.5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67297"/>
            <a:ext cx="9144000" cy="3061218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7745517" y="4759183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IAS-USA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4784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8873"/>
            <a:ext cx="8229600" cy="1143000"/>
          </a:xfrm>
        </p:spPr>
        <p:txBody>
          <a:bodyPr/>
          <a:lstStyle/>
          <a:p>
            <a:r>
              <a:rPr lang="it-IT" dirty="0" smtClean="0"/>
              <a:t>BACKGROUND</a:t>
            </a:r>
            <a:endParaRPr lang="it-IT" dirty="0"/>
          </a:p>
        </p:txBody>
      </p:sp>
      <p:pic>
        <p:nvPicPr>
          <p:cNvPr id="4" name="Immagine 3" descr="Schermata 2016-10-06 alle 17.40.3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7671"/>
            <a:ext cx="9144000" cy="2222072"/>
          </a:xfrm>
          <a:prstGeom prst="rect">
            <a:avLst/>
          </a:prstGeom>
        </p:spPr>
      </p:pic>
      <p:pic>
        <p:nvPicPr>
          <p:cNvPr id="5" name="Immagine 4" descr="Schermata 2016-10-06 alle 17.44.0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11868"/>
            <a:ext cx="9144000" cy="252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410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dirty="0" smtClean="0"/>
              <a:t>OBIETTIVI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1785" y="1417638"/>
            <a:ext cx="8684868" cy="52065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PRIMARIO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FALLIMENTI VIROLOGICI A RAL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SECONDARI</a:t>
            </a:r>
          </a:p>
          <a:p>
            <a:endParaRPr lang="it-IT" dirty="0" smtClean="0"/>
          </a:p>
          <a:p>
            <a:r>
              <a:rPr lang="it-IT" dirty="0" smtClean="0"/>
              <a:t>FALLIMENTI VIROLOGICI CON MUTAZIONI</a:t>
            </a:r>
          </a:p>
          <a:p>
            <a:r>
              <a:rPr lang="it-IT" dirty="0" smtClean="0"/>
              <a:t>FALLIMENTI VIROLOGICI SENZA MUTAZIONI</a:t>
            </a:r>
          </a:p>
        </p:txBody>
      </p:sp>
    </p:spTree>
    <p:extLst>
      <p:ext uri="{BB962C8B-B14F-4D97-AF65-F5344CB8AC3E}">
        <p14:creationId xmlns:p14="http://schemas.microsoft.com/office/powerpoint/2010/main" val="869537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0" y="81401"/>
            <a:ext cx="8229600" cy="897531"/>
          </a:xfrm>
        </p:spPr>
        <p:txBody>
          <a:bodyPr/>
          <a:lstStyle/>
          <a:p>
            <a:r>
              <a:rPr lang="it-IT" dirty="0" smtClean="0"/>
              <a:t>Definizioni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172989" y="1045320"/>
            <a:ext cx="8716615" cy="5548128"/>
          </a:xfrm>
        </p:spPr>
        <p:txBody>
          <a:bodyPr>
            <a:normAutofit/>
          </a:bodyPr>
          <a:lstStyle/>
          <a:p>
            <a:r>
              <a:rPr lang="it-IT" b="1" dirty="0"/>
              <a:t>Tutti i pazienti </a:t>
            </a:r>
            <a:r>
              <a:rPr lang="it-IT" b="1" dirty="0" smtClean="0"/>
              <a:t>in terapia con RAL </a:t>
            </a:r>
            <a:r>
              <a:rPr lang="it-IT" b="1" dirty="0" err="1" smtClean="0"/>
              <a:t>based</a:t>
            </a:r>
            <a:r>
              <a:rPr lang="it-IT" b="1" dirty="0" smtClean="0"/>
              <a:t> </a:t>
            </a:r>
            <a:r>
              <a:rPr lang="it-IT" b="1" dirty="0" err="1" smtClean="0"/>
              <a:t>regimen</a:t>
            </a:r>
            <a:endParaRPr lang="it-IT" b="1" dirty="0"/>
          </a:p>
          <a:p>
            <a:r>
              <a:rPr lang="it-IT" b="1" dirty="0" smtClean="0"/>
              <a:t>Periodo </a:t>
            </a:r>
            <a:r>
              <a:rPr lang="it-IT" b="1" dirty="0"/>
              <a:t>di arruolamento: 01/01/</a:t>
            </a:r>
            <a:r>
              <a:rPr lang="it-IT" b="1" dirty="0" smtClean="0"/>
              <a:t>2008-31/12/2015</a:t>
            </a:r>
            <a:endParaRPr lang="it-IT" b="1" dirty="0"/>
          </a:p>
          <a:p>
            <a:r>
              <a:rPr lang="it-IT" b="1" dirty="0"/>
              <a:t>Pazienti HIV-</a:t>
            </a:r>
            <a:r>
              <a:rPr lang="it-IT" b="1" dirty="0" smtClean="0"/>
              <a:t>1 e HIV-2 naïve, INI </a:t>
            </a:r>
            <a:r>
              <a:rPr lang="it-IT" b="1" dirty="0" err="1" smtClean="0"/>
              <a:t>naive</a:t>
            </a:r>
            <a:r>
              <a:rPr lang="it-IT" b="1" dirty="0" smtClean="0"/>
              <a:t>, INI </a:t>
            </a:r>
            <a:r>
              <a:rPr lang="it-IT" b="1" dirty="0" err="1" smtClean="0"/>
              <a:t>experienced</a:t>
            </a:r>
            <a:r>
              <a:rPr lang="it-IT" b="1" dirty="0" smtClean="0"/>
              <a:t> con </a:t>
            </a:r>
            <a:r>
              <a:rPr lang="it-IT" b="1" dirty="0"/>
              <a:t>età &gt; 18 anni (</a:t>
            </a:r>
            <a:r>
              <a:rPr lang="it-IT" b="1" dirty="0" err="1" smtClean="0"/>
              <a:t>c.informato</a:t>
            </a:r>
            <a:r>
              <a:rPr lang="it-IT" b="1" dirty="0"/>
              <a:t>)</a:t>
            </a:r>
          </a:p>
          <a:p>
            <a:r>
              <a:rPr lang="it-IT" b="1" dirty="0"/>
              <a:t>Periodo di osservazione almeno </a:t>
            </a:r>
            <a:r>
              <a:rPr lang="it-IT" b="1" dirty="0" smtClean="0"/>
              <a:t>24 weeks</a:t>
            </a:r>
          </a:p>
          <a:p>
            <a:r>
              <a:rPr lang="it-IT" b="1" dirty="0" smtClean="0"/>
              <a:t>Due rilevazioni sopra le 50 copie/</a:t>
            </a:r>
            <a:r>
              <a:rPr lang="it-IT" b="1" dirty="0" err="1" smtClean="0"/>
              <a:t>mL</a:t>
            </a:r>
            <a:r>
              <a:rPr lang="it-IT" b="1" dirty="0"/>
              <a:t> </a:t>
            </a:r>
            <a:r>
              <a:rPr lang="it-IT" b="1" dirty="0" smtClean="0"/>
              <a:t>o una rilevazione &gt;1000 copie/</a:t>
            </a:r>
            <a:r>
              <a:rPr lang="it-IT" b="1" dirty="0" err="1" smtClean="0"/>
              <a:t>mL</a:t>
            </a:r>
            <a:endParaRPr lang="it-IT" b="1" dirty="0" smtClean="0"/>
          </a:p>
          <a:p>
            <a:r>
              <a:rPr lang="it-IT" b="1" dirty="0" smtClean="0"/>
              <a:t>Mancato raggiungimento &lt;50 copie/ml dopo 24 weeks</a:t>
            </a:r>
          </a:p>
          <a:p>
            <a:pPr marL="0" indent="0">
              <a:buNone/>
            </a:pPr>
            <a:endParaRPr lang="it-IT" b="1" dirty="0" smtClean="0"/>
          </a:p>
          <a:p>
            <a:endParaRPr lang="it-IT" b="1" dirty="0" smtClean="0"/>
          </a:p>
          <a:p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175377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Lavoro</a:t>
            </a:r>
            <a:r>
              <a:rPr lang="fr-FR" dirty="0" smtClean="0"/>
              <a:t> </a:t>
            </a:r>
            <a:r>
              <a:rPr lang="fr-FR" dirty="0" err="1" smtClean="0"/>
              <a:t>Gruppo</a:t>
            </a:r>
            <a:r>
              <a:rPr lang="fr-FR" dirty="0" smtClean="0"/>
              <a:t> A 7-10-2016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Focus </a:t>
            </a:r>
          </a:p>
          <a:p>
            <a:pPr lvl="1"/>
            <a:r>
              <a:rPr lang="fr-FR" dirty="0" err="1" smtClean="0"/>
              <a:t>individuare</a:t>
            </a:r>
            <a:r>
              <a:rPr lang="fr-FR" dirty="0" smtClean="0"/>
              <a:t> tutti i </a:t>
            </a:r>
            <a:r>
              <a:rPr lang="fr-FR" dirty="0" err="1" smtClean="0"/>
              <a:t>pazienti</a:t>
            </a:r>
            <a:r>
              <a:rPr lang="fr-FR" dirty="0" smtClean="0"/>
              <a:t> con:</a:t>
            </a:r>
          </a:p>
          <a:p>
            <a:pPr lvl="2"/>
            <a:r>
              <a:rPr lang="fr-FR" dirty="0" smtClean="0"/>
              <a:t> un GRT per </a:t>
            </a:r>
            <a:r>
              <a:rPr lang="fr-FR" dirty="0" err="1" smtClean="0"/>
              <a:t>integrasi</a:t>
            </a:r>
            <a:r>
              <a:rPr lang="fr-FR" dirty="0" smtClean="0"/>
              <a:t>, </a:t>
            </a:r>
          </a:p>
          <a:p>
            <a:pPr lvl="2"/>
            <a:r>
              <a:rPr lang="fr-FR" dirty="0" err="1" smtClean="0"/>
              <a:t>treatment</a:t>
            </a:r>
            <a:r>
              <a:rPr lang="fr-FR" dirty="0" smtClean="0"/>
              <a:t> </a:t>
            </a:r>
            <a:r>
              <a:rPr lang="fr-FR" dirty="0" err="1" smtClean="0"/>
              <a:t>experienced</a:t>
            </a:r>
            <a:r>
              <a:rPr lang="fr-FR" dirty="0" smtClean="0"/>
              <a:t> (</a:t>
            </a:r>
            <a:r>
              <a:rPr lang="fr-FR" dirty="0" err="1" smtClean="0"/>
              <a:t>qualsiasi</a:t>
            </a:r>
            <a:r>
              <a:rPr lang="fr-FR" dirty="0" smtClean="0"/>
              <a:t> </a:t>
            </a:r>
            <a:r>
              <a:rPr lang="fr-FR" dirty="0" err="1" smtClean="0"/>
              <a:t>regime</a:t>
            </a:r>
            <a:r>
              <a:rPr lang="fr-FR" dirty="0" smtClean="0"/>
              <a:t>)</a:t>
            </a:r>
          </a:p>
          <a:p>
            <a:pPr lvl="2"/>
            <a:r>
              <a:rPr lang="fr-FR" dirty="0" smtClean="0"/>
              <a:t>con </a:t>
            </a:r>
            <a:r>
              <a:rPr lang="fr-FR" dirty="0" err="1" smtClean="0"/>
              <a:t>mutazioni</a:t>
            </a:r>
            <a:r>
              <a:rPr lang="fr-FR" dirty="0" smtClean="0"/>
              <a:t> di </a:t>
            </a:r>
            <a:r>
              <a:rPr lang="fr-FR" dirty="0" err="1" smtClean="0"/>
              <a:t>resistenza</a:t>
            </a:r>
            <a:r>
              <a:rPr lang="fr-FR" dirty="0" smtClean="0"/>
              <a:t> per </a:t>
            </a:r>
            <a:r>
              <a:rPr lang="fr-FR" dirty="0" err="1" smtClean="0"/>
              <a:t>inibitori</a:t>
            </a:r>
            <a:r>
              <a:rPr lang="fr-FR" dirty="0" smtClean="0"/>
              <a:t> </a:t>
            </a:r>
            <a:r>
              <a:rPr lang="fr-FR" dirty="0" err="1" smtClean="0"/>
              <a:t>dell’integrasi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20699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Sequenza</a:t>
            </a:r>
            <a:r>
              <a:rPr lang="fr-FR" dirty="0" smtClean="0"/>
              <a:t> delle </a:t>
            </a:r>
            <a:r>
              <a:rPr lang="fr-FR" dirty="0" err="1" smtClean="0"/>
              <a:t>query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err="1" smtClean="0"/>
              <a:t>Query</a:t>
            </a:r>
            <a:r>
              <a:rPr lang="fr-FR" dirty="0" smtClean="0"/>
              <a:t> 1: </a:t>
            </a:r>
            <a:r>
              <a:rPr lang="fr-FR" dirty="0" err="1" smtClean="0"/>
              <a:t>Pazienti</a:t>
            </a:r>
            <a:r>
              <a:rPr lang="fr-FR" dirty="0" smtClean="0"/>
              <a:t> con un GRT per </a:t>
            </a:r>
            <a:r>
              <a:rPr lang="fr-FR" dirty="0" err="1" smtClean="0"/>
              <a:t>integrasi</a:t>
            </a:r>
            <a:r>
              <a:rPr lang="fr-FR" dirty="0" smtClean="0"/>
              <a:t>:</a:t>
            </a:r>
            <a:endParaRPr lang="fr-FR" dirty="0"/>
          </a:p>
          <a:p>
            <a:pPr lvl="1"/>
            <a:r>
              <a:rPr lang="fr-FR" dirty="0" smtClean="0">
                <a:solidFill>
                  <a:srgbClr val="FF0000"/>
                </a:solidFill>
              </a:rPr>
              <a:t>780 </a:t>
            </a:r>
            <a:r>
              <a:rPr lang="fr-FR" dirty="0" err="1" smtClean="0">
                <a:solidFill>
                  <a:srgbClr val="FF0000"/>
                </a:solidFill>
              </a:rPr>
              <a:t>individui</a:t>
            </a:r>
            <a:endParaRPr lang="fr-FR" dirty="0" smtClean="0">
              <a:solidFill>
                <a:srgbClr val="FF0000"/>
              </a:solidFill>
            </a:endParaRPr>
          </a:p>
          <a:p>
            <a:r>
              <a:rPr lang="fr-FR" dirty="0" err="1" smtClean="0"/>
              <a:t>Query</a:t>
            </a:r>
            <a:r>
              <a:rPr lang="fr-FR" dirty="0" smtClean="0"/>
              <a:t> 2: Data </a:t>
            </a:r>
            <a:r>
              <a:rPr lang="fr-FR" dirty="0" err="1" smtClean="0"/>
              <a:t>inizio</a:t>
            </a:r>
            <a:r>
              <a:rPr lang="fr-FR" dirty="0" smtClean="0"/>
              <a:t> </a:t>
            </a:r>
            <a:r>
              <a:rPr lang="fr-FR" dirty="0" err="1" smtClean="0"/>
              <a:t>trattamento</a:t>
            </a:r>
            <a:r>
              <a:rPr lang="fr-FR" dirty="0" smtClean="0"/>
              <a:t> (</a:t>
            </a:r>
            <a:r>
              <a:rPr lang="fr-FR" dirty="0" err="1" smtClean="0"/>
              <a:t>qualsiasi</a:t>
            </a:r>
            <a:r>
              <a:rPr lang="fr-FR" dirty="0" smtClean="0"/>
              <a:t> </a:t>
            </a:r>
            <a:r>
              <a:rPr lang="fr-FR" dirty="0" err="1" smtClean="0"/>
              <a:t>tipo</a:t>
            </a:r>
            <a:r>
              <a:rPr lang="fr-FR" dirty="0" smtClean="0"/>
              <a:t> di </a:t>
            </a:r>
            <a:r>
              <a:rPr lang="fr-FR" dirty="0" err="1" smtClean="0"/>
              <a:t>trattaento</a:t>
            </a:r>
            <a:r>
              <a:rPr lang="fr-FR" dirty="0" smtClean="0"/>
              <a:t>)</a:t>
            </a:r>
          </a:p>
          <a:p>
            <a:r>
              <a:rPr lang="fr-FR" dirty="0" err="1" smtClean="0"/>
              <a:t>Query</a:t>
            </a:r>
            <a:r>
              <a:rPr lang="fr-FR" dirty="0" smtClean="0"/>
              <a:t> 3: </a:t>
            </a:r>
            <a:r>
              <a:rPr lang="fr-FR" dirty="0" err="1" smtClean="0"/>
              <a:t>creazione</a:t>
            </a:r>
            <a:r>
              <a:rPr lang="fr-FR" dirty="0" smtClean="0"/>
              <a:t> di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tabella</a:t>
            </a:r>
            <a:r>
              <a:rPr lang="fr-FR" dirty="0" smtClean="0"/>
              <a:t> con tutti i </a:t>
            </a:r>
            <a:r>
              <a:rPr lang="fr-FR" dirty="0" err="1" smtClean="0"/>
              <a:t>pazienti</a:t>
            </a:r>
            <a:r>
              <a:rPr lang="fr-FR" dirty="0" smtClean="0"/>
              <a:t> in </a:t>
            </a:r>
            <a:r>
              <a:rPr lang="fr-FR" dirty="0" err="1" smtClean="0"/>
              <a:t>terapia</a:t>
            </a:r>
            <a:r>
              <a:rPr lang="fr-FR" dirty="0" smtClean="0"/>
              <a:t>, con GRT per INI </a:t>
            </a:r>
            <a:r>
              <a:rPr lang="fr-FR" dirty="0" err="1" smtClean="0"/>
              <a:t>effettuato</a:t>
            </a:r>
            <a:r>
              <a:rPr lang="fr-FR" dirty="0" smtClean="0"/>
              <a:t> in </a:t>
            </a:r>
            <a:r>
              <a:rPr lang="fr-FR" dirty="0" err="1" smtClean="0"/>
              <a:t>una</a:t>
            </a:r>
            <a:r>
              <a:rPr lang="fr-FR" dirty="0" smtClean="0"/>
              <a:t> data </a:t>
            </a:r>
            <a:r>
              <a:rPr lang="fr-FR" dirty="0" err="1" smtClean="0"/>
              <a:t>successiva</a:t>
            </a:r>
            <a:r>
              <a:rPr lang="fr-FR" dirty="0" smtClean="0"/>
              <a:t> </a:t>
            </a:r>
            <a:r>
              <a:rPr lang="fr-FR" dirty="0" err="1" smtClean="0"/>
              <a:t>all’inizio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terapia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Query</a:t>
            </a:r>
            <a:r>
              <a:rPr lang="fr-FR" dirty="0" smtClean="0"/>
              <a:t> 4: </a:t>
            </a:r>
            <a:r>
              <a:rPr lang="fr-FR" dirty="0" err="1"/>
              <a:t>P</a:t>
            </a:r>
            <a:r>
              <a:rPr lang="fr-FR" dirty="0" err="1" smtClean="0"/>
              <a:t>azienti</a:t>
            </a:r>
            <a:r>
              <a:rPr lang="fr-FR" dirty="0" smtClean="0"/>
              <a:t> in </a:t>
            </a:r>
            <a:r>
              <a:rPr lang="fr-FR" dirty="0" err="1" smtClean="0"/>
              <a:t>trattamento</a:t>
            </a:r>
            <a:r>
              <a:rPr lang="fr-FR" dirty="0" smtClean="0"/>
              <a:t> con </a:t>
            </a:r>
            <a:r>
              <a:rPr lang="fr-FR" dirty="0" err="1" smtClean="0"/>
              <a:t>Rategravir</a:t>
            </a:r>
            <a:r>
              <a:rPr lang="fr-FR" dirty="0" smtClean="0"/>
              <a:t>, </a:t>
            </a:r>
            <a:r>
              <a:rPr lang="fr-FR" dirty="0" err="1" smtClean="0"/>
              <a:t>Elvitegravir</a:t>
            </a:r>
            <a:r>
              <a:rPr lang="fr-FR" dirty="0" smtClean="0"/>
              <a:t>, </a:t>
            </a:r>
            <a:r>
              <a:rPr lang="fr-FR" dirty="0" err="1" smtClean="0"/>
              <a:t>Dolutegravir</a:t>
            </a:r>
            <a:r>
              <a:rPr lang="fr-FR" dirty="0" smtClean="0"/>
              <a:t>: </a:t>
            </a:r>
          </a:p>
          <a:p>
            <a:pPr lvl="1"/>
            <a:r>
              <a:rPr lang="fr-FR" dirty="0" smtClean="0">
                <a:solidFill>
                  <a:srgbClr val="FF0000"/>
                </a:solidFill>
              </a:rPr>
              <a:t>2475 </a:t>
            </a:r>
            <a:r>
              <a:rPr lang="fr-FR" dirty="0" err="1" smtClean="0">
                <a:solidFill>
                  <a:srgbClr val="FF0000"/>
                </a:solidFill>
              </a:rPr>
              <a:t>trttamenti</a:t>
            </a:r>
            <a:endParaRPr lang="fr-FR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82151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218</Words>
  <Application>Microsoft Macintosh PowerPoint</Application>
  <PresentationFormat>Présentation à l'écran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Tema di Office</vt:lpstr>
      <vt:lpstr>Virological failures to raltegravir (RAL) in ARCA database</vt:lpstr>
      <vt:lpstr>Background</vt:lpstr>
      <vt:lpstr>BACKGROUND</vt:lpstr>
      <vt:lpstr>OBIETTIVI</vt:lpstr>
      <vt:lpstr>Definizioni</vt:lpstr>
      <vt:lpstr>Lavoro Gruppo A 7-10-2016</vt:lpstr>
      <vt:lpstr>Sequenza delle query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Virological failures to raltegravir in ARCA database</dc:title>
  <dc:creator>Antonio Di Biagio</dc:creator>
  <cp:lastModifiedBy>Marco Iannetta</cp:lastModifiedBy>
  <cp:revision>13</cp:revision>
  <dcterms:created xsi:type="dcterms:W3CDTF">2016-10-06T15:29:05Z</dcterms:created>
  <dcterms:modified xsi:type="dcterms:W3CDTF">2016-10-07T12:48:33Z</dcterms:modified>
</cp:coreProperties>
</file>