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xls" ContentType="application/vnd.ms-excel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62" r:id="rId3"/>
    <p:sldId id="265" r:id="rId4"/>
    <p:sldId id="289" r:id="rId5"/>
    <p:sldId id="257" r:id="rId6"/>
    <p:sldId id="259" r:id="rId7"/>
    <p:sldId id="260" r:id="rId8"/>
    <p:sldId id="261" r:id="rId9"/>
    <p:sldId id="277" r:id="rId10"/>
    <p:sldId id="278" r:id="rId11"/>
    <p:sldId id="280" r:id="rId12"/>
    <p:sldId id="283" r:id="rId13"/>
    <p:sldId id="284" r:id="rId14"/>
    <p:sldId id="279" r:id="rId15"/>
    <p:sldId id="286" r:id="rId16"/>
    <p:sldId id="290" r:id="rId17"/>
    <p:sldId id="287" r:id="rId18"/>
    <p:sldId id="288" r:id="rId19"/>
    <p:sldId id="285" r:id="rId20"/>
    <p:sldId id="275" r:id="rId21"/>
    <p:sldId id="258" r:id="rId2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AADE"/>
    <a:srgbClr val="B29CEB"/>
    <a:srgbClr val="A364EB"/>
    <a:srgbClr val="8224D5"/>
    <a:srgbClr val="A22338"/>
    <a:srgbClr val="679BA9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Stile medio 1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FECB4D8-DB02-4DC6-A0A2-4F2EBAE1DC90}" styleName="Stile medio 1 - Color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187" autoAdjust="0"/>
  </p:normalViewPr>
  <p:slideViewPr>
    <p:cSldViewPr snapToGrid="0"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5" d="100"/>
        <a:sy n="115" d="100"/>
      </p:scale>
      <p:origin x="0" y="14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DE9A83-0549-C043-A81E-A5175F1A265B}" type="datetimeFigureOut">
              <a:rPr lang="it-IT" smtClean="0"/>
              <a:t>06/10/2016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1C0A12-C3B5-334D-BAA1-3D11989105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2251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8A6856-12D7-4B90-895C-62A0B99C9D78}" type="slidenum">
              <a:rPr lang="it-IT" smtClean="0"/>
              <a:pPr>
                <a:defRPr/>
              </a:pPr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6854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7545B8-1361-4756-8DB2-B8784C3541AF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052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  <a:buClr>
                <a:srgbClr val="C00000"/>
              </a:buClr>
              <a:buFont typeface="Wingdings" pitchFamily="2" charset="2"/>
              <a:buNone/>
            </a:pPr>
            <a:endParaRPr lang="it-IT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8A6856-12D7-4B90-895C-62A0B99C9D78}" type="slidenum">
              <a:rPr lang="it-IT" smtClean="0"/>
              <a:pPr>
                <a:defRPr/>
              </a:pPr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7454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76349" y="2220687"/>
            <a:ext cx="5362302" cy="3762103"/>
          </a:xfrm>
          <a:solidFill>
            <a:schemeClr val="bg1">
              <a:alpha val="65000"/>
            </a:schemeClr>
          </a:solidFill>
          <a:ln w="101600" cap="sq">
            <a:solidFill>
              <a:srgbClr val="A22338"/>
            </a:solidFill>
            <a:miter lim="800000"/>
          </a:ln>
        </p:spPr>
        <p:txBody>
          <a:bodyPr anchor="ctr" anchorCtr="0">
            <a:normAutofit/>
          </a:bodyPr>
          <a:lstStyle>
            <a:lvl1pPr algn="l">
              <a:defRPr sz="4400">
                <a:solidFill>
                  <a:srgbClr val="A22338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323116" y="783772"/>
            <a:ext cx="3180805" cy="930773"/>
          </a:xfrm>
          <a:solidFill>
            <a:schemeClr val="bg1">
              <a:alpha val="65000"/>
            </a:schemeClr>
          </a:solidFill>
          <a:ln w="101600" cap="sq">
            <a:solidFill>
              <a:srgbClr val="A22338"/>
            </a:solidFill>
            <a:miter lim="800000"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400" b="1">
                <a:solidFill>
                  <a:srgbClr val="A2233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314191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E9197E4-0BC7-4D97-AADA-E47CC29DCC6B}" type="datetimeFigureOut">
              <a:rPr lang="it-IT" smtClean="0"/>
              <a:t>06/10/2016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2D79F1E-1DF7-4E1D-A401-0F73434177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8795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E9197E4-0BC7-4D97-AADA-E47CC29DCC6B}" type="datetimeFigureOut">
              <a:rPr lang="it-IT" smtClean="0"/>
              <a:t>06/10/2016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2D79F1E-1DF7-4E1D-A401-0F73434177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462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851579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E9197E4-0BC7-4D97-AADA-E47CC29DCC6B}" type="datetimeFigureOut">
              <a:rPr lang="it-IT" smtClean="0"/>
              <a:t>06/10/2016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2D79F1E-1DF7-4E1D-A401-0F73434177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61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E9197E4-0BC7-4D97-AADA-E47CC29DCC6B}" type="datetimeFigureOut">
              <a:rPr lang="it-IT" smtClean="0"/>
              <a:t>06/10/2016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2D79F1E-1DF7-4E1D-A401-0F73434177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5997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E9197E4-0BC7-4D97-AADA-E47CC29DCC6B}" type="datetimeFigureOut">
              <a:rPr lang="it-IT" smtClean="0"/>
              <a:t>06/10/2016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2D79F1E-1DF7-4E1D-A401-0F73434177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4857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E9197E4-0BC7-4D97-AADA-E47CC29DCC6B}" type="datetimeFigureOut">
              <a:rPr lang="it-IT" smtClean="0"/>
              <a:t>06/10/2016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2D79F1E-1DF7-4E1D-A401-0F73434177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0988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E9197E4-0BC7-4D97-AADA-E47CC29DCC6B}" type="datetimeFigureOut">
              <a:rPr lang="it-IT" smtClean="0"/>
              <a:t>06/10/2016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2D79F1E-1DF7-4E1D-A401-0F73434177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5365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E9197E4-0BC7-4D97-AADA-E47CC29DCC6B}" type="datetimeFigureOut">
              <a:rPr lang="it-IT" smtClean="0"/>
              <a:t>06/10/2016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2D79F1E-1DF7-4E1D-A401-0F73434177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4236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E9197E4-0BC7-4D97-AADA-E47CC29DCC6B}" type="datetimeFigureOut">
              <a:rPr lang="it-IT" smtClean="0"/>
              <a:t>06/10/2016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2D79F1E-1DF7-4E1D-A401-0F73434177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2882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2090056" y="103866"/>
            <a:ext cx="6425293" cy="154205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426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A2233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1.png"/><Relationship Id="rId4" Type="http://schemas.openxmlformats.org/officeDocument/2006/relationships/package" Target="../embeddings/Documento_di_Microsoft_Word1.docx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query%20MVC.xls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5" Type="http://schemas.openxmlformats.org/officeDocument/2006/relationships/oleObject" Target="../embeddings/Foglio_di_lavoro_di_Microsoft_Excel_97-20031.xls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emf"/><Relationship Id="rId4" Type="http://schemas.openxmlformats.org/officeDocument/2006/relationships/oleObject" Target="../embeddings/Documento_di_Microsoft_Word_97_-_20032.doc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err="1" smtClean="0"/>
              <a:t>Virological</a:t>
            </a:r>
            <a:r>
              <a:rPr lang="en-US" sz="4000" dirty="0" smtClean="0"/>
              <a:t> </a:t>
            </a:r>
            <a:r>
              <a:rPr lang="en-US" sz="4000" dirty="0"/>
              <a:t>and </a:t>
            </a:r>
            <a:r>
              <a:rPr lang="en-US" sz="4000" dirty="0" smtClean="0"/>
              <a:t>immunological </a:t>
            </a:r>
            <a:r>
              <a:rPr lang="en-US" sz="4000" dirty="0"/>
              <a:t>efficacy of regimen including MVC</a:t>
            </a:r>
            <a:endParaRPr lang="it-IT" sz="4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323116" y="783772"/>
            <a:ext cx="3180805" cy="1240144"/>
          </a:xfrm>
        </p:spPr>
        <p:txBody>
          <a:bodyPr/>
          <a:lstStyle/>
          <a:p>
            <a:r>
              <a:rPr lang="it-IT" sz="1800" dirty="0" smtClean="0"/>
              <a:t>Dott.ssa Barbara Rossetti</a:t>
            </a:r>
          </a:p>
          <a:p>
            <a:r>
              <a:rPr lang="it-IT" sz="1800" dirty="0" smtClean="0"/>
              <a:t>UOC Malattie Infettive</a:t>
            </a:r>
          </a:p>
          <a:p>
            <a:r>
              <a:rPr lang="it-IT" sz="1800" dirty="0" smtClean="0"/>
              <a:t>AOU Senese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106829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73003" y="141104"/>
            <a:ext cx="6425293" cy="1542054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Reasons for switching to </a:t>
            </a:r>
            <a:r>
              <a:rPr lang="en-US" sz="2800" dirty="0" smtClean="0"/>
              <a:t>MVC </a:t>
            </a:r>
            <a:r>
              <a:rPr lang="en-US" sz="2800" dirty="0"/>
              <a:t>including regimen</a:t>
            </a:r>
            <a:r>
              <a:rPr lang="it-IT" sz="2800" dirty="0"/>
              <a:t> </a:t>
            </a:r>
            <a:r>
              <a:rPr lang="it-IT" sz="2800" dirty="0" smtClean="0"/>
              <a:t>(</a:t>
            </a:r>
            <a:r>
              <a:rPr lang="it-IT" sz="2800" dirty="0" err="1" smtClean="0"/>
              <a:t>n</a:t>
            </a:r>
            <a:r>
              <a:rPr lang="it-IT" sz="2800" dirty="0" smtClean="0"/>
              <a:t>=185)</a:t>
            </a:r>
            <a:endParaRPr lang="it-IT" sz="2800" dirty="0"/>
          </a:p>
        </p:txBody>
      </p:sp>
      <p:pic>
        <p:nvPicPr>
          <p:cNvPr id="12" name="Immagine 11" descr="Schermata 2016-10-05 alle 15.15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943" y="1267292"/>
            <a:ext cx="7248488" cy="467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33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 ART </a:t>
            </a:r>
            <a:r>
              <a:rPr lang="it-IT" dirty="0" err="1" smtClean="0"/>
              <a:t>drug</a:t>
            </a:r>
            <a:endParaRPr lang="it-IT" dirty="0"/>
          </a:p>
        </p:txBody>
      </p:sp>
      <p:pic>
        <p:nvPicPr>
          <p:cNvPr id="8" name="Immagine 7" descr="Schermata 2016-10-05 alle 14.43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29" y="1877732"/>
            <a:ext cx="2565400" cy="1892300"/>
          </a:xfrm>
          <a:prstGeom prst="rect">
            <a:avLst/>
          </a:prstGeom>
        </p:spPr>
      </p:pic>
      <p:pic>
        <p:nvPicPr>
          <p:cNvPr id="10" name="Immagine 9" descr="Schermata 2016-10-05 alle 14.44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32" y="4562662"/>
            <a:ext cx="2400300" cy="18415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13765" y="1374588"/>
            <a:ext cx="2719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solidFill>
                  <a:srgbClr val="A22338"/>
                </a:solidFill>
              </a:rPr>
              <a:t>Previous</a:t>
            </a:r>
            <a:r>
              <a:rPr lang="it-IT" b="1" dirty="0" smtClean="0">
                <a:solidFill>
                  <a:srgbClr val="A22338"/>
                </a:solidFill>
              </a:rPr>
              <a:t> </a:t>
            </a:r>
            <a:r>
              <a:rPr lang="it-IT" b="1" dirty="0" err="1" smtClean="0">
                <a:solidFill>
                  <a:srgbClr val="A22338"/>
                </a:solidFill>
              </a:rPr>
              <a:t>drug</a:t>
            </a:r>
            <a:r>
              <a:rPr lang="it-IT" b="1" dirty="0" smtClean="0">
                <a:solidFill>
                  <a:srgbClr val="A22338"/>
                </a:solidFill>
              </a:rPr>
              <a:t> </a:t>
            </a:r>
            <a:r>
              <a:rPr lang="it-IT" b="1" dirty="0" err="1" smtClean="0">
                <a:solidFill>
                  <a:srgbClr val="A22338"/>
                </a:solidFill>
              </a:rPr>
              <a:t>class</a:t>
            </a:r>
            <a:r>
              <a:rPr lang="it-IT" b="1" dirty="0" smtClean="0">
                <a:solidFill>
                  <a:srgbClr val="A22338"/>
                </a:solidFill>
              </a:rPr>
              <a:t> </a:t>
            </a:r>
            <a:r>
              <a:rPr lang="it-IT" b="1" dirty="0" err="1" smtClean="0">
                <a:solidFill>
                  <a:srgbClr val="A22338"/>
                </a:solidFill>
              </a:rPr>
              <a:t>used</a:t>
            </a:r>
            <a:endParaRPr lang="it-IT" b="1" dirty="0">
              <a:solidFill>
                <a:srgbClr val="A22338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298824" y="4156635"/>
            <a:ext cx="2528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solidFill>
                  <a:srgbClr val="A22338"/>
                </a:solidFill>
              </a:rPr>
              <a:t>Concomitant</a:t>
            </a:r>
            <a:r>
              <a:rPr lang="it-IT" b="1" dirty="0" smtClean="0">
                <a:solidFill>
                  <a:srgbClr val="A22338"/>
                </a:solidFill>
              </a:rPr>
              <a:t> </a:t>
            </a:r>
            <a:r>
              <a:rPr lang="it-IT" b="1" dirty="0" err="1" smtClean="0">
                <a:solidFill>
                  <a:srgbClr val="A22338"/>
                </a:solidFill>
              </a:rPr>
              <a:t>drug</a:t>
            </a:r>
            <a:r>
              <a:rPr lang="it-IT" b="1" dirty="0" smtClean="0">
                <a:solidFill>
                  <a:srgbClr val="A22338"/>
                </a:solidFill>
              </a:rPr>
              <a:t> </a:t>
            </a:r>
            <a:r>
              <a:rPr lang="it-IT" b="1" dirty="0" err="1" smtClean="0">
                <a:solidFill>
                  <a:srgbClr val="A22338"/>
                </a:solidFill>
              </a:rPr>
              <a:t>class</a:t>
            </a:r>
            <a:endParaRPr lang="it-IT" b="1" dirty="0">
              <a:solidFill>
                <a:srgbClr val="A22338"/>
              </a:solidFill>
            </a:endParaRPr>
          </a:p>
        </p:txBody>
      </p:sp>
      <p:pic>
        <p:nvPicPr>
          <p:cNvPr id="15" name="Immagine 14" descr="Schermata 2016-10-05 alle 14.47.3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661" y="1829851"/>
            <a:ext cx="1905000" cy="4635500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3373358" y="1374736"/>
            <a:ext cx="2528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solidFill>
                  <a:srgbClr val="A22338"/>
                </a:solidFill>
              </a:rPr>
              <a:t>Concomitant</a:t>
            </a:r>
            <a:r>
              <a:rPr lang="it-IT" b="1" dirty="0" smtClean="0">
                <a:solidFill>
                  <a:srgbClr val="A22338"/>
                </a:solidFill>
              </a:rPr>
              <a:t> </a:t>
            </a:r>
            <a:r>
              <a:rPr lang="it-IT" b="1" dirty="0" err="1" smtClean="0">
                <a:solidFill>
                  <a:srgbClr val="A22338"/>
                </a:solidFill>
              </a:rPr>
              <a:t>drug</a:t>
            </a:r>
            <a:endParaRPr lang="it-IT" b="1" dirty="0">
              <a:solidFill>
                <a:srgbClr val="A22338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5605675" y="3476470"/>
            <a:ext cx="33585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n-US" dirty="0"/>
              <a:t>74 (40%) patients were on dual therapy, of which </a:t>
            </a:r>
            <a:r>
              <a:rPr lang="en-US" dirty="0" smtClean="0"/>
              <a:t>more frequent </a:t>
            </a:r>
            <a:r>
              <a:rPr lang="en-US" dirty="0"/>
              <a:t>regimen were DRV/</a:t>
            </a:r>
            <a:r>
              <a:rPr lang="en-US" dirty="0" err="1"/>
              <a:t>r+MVC</a:t>
            </a:r>
            <a:r>
              <a:rPr lang="en-US" dirty="0"/>
              <a:t> was 29 (39%</a:t>
            </a:r>
            <a:r>
              <a:rPr lang="en-US" dirty="0" smtClean="0"/>
              <a:t>)</a:t>
            </a:r>
            <a:endParaRPr lang="it-IT" dirty="0"/>
          </a:p>
          <a:p>
            <a:endParaRPr lang="it-IT" dirty="0"/>
          </a:p>
        </p:txBody>
      </p:sp>
      <p:pic>
        <p:nvPicPr>
          <p:cNvPr id="18" name="Immagine 17" descr="Schermata 2016-10-05 alle 14.49.2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086" y="1893083"/>
            <a:ext cx="3335914" cy="1181100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5878872" y="1433767"/>
            <a:ext cx="2954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A22338"/>
                </a:solidFill>
              </a:rPr>
              <a:t>GSS score (Rega)</a:t>
            </a:r>
            <a:endParaRPr lang="it-IT" b="1" dirty="0">
              <a:solidFill>
                <a:srgbClr val="A223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18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80919" y="286594"/>
            <a:ext cx="6425293" cy="1542054"/>
          </a:xfrm>
        </p:spPr>
        <p:txBody>
          <a:bodyPr>
            <a:noAutofit/>
          </a:bodyPr>
          <a:lstStyle/>
          <a:p>
            <a:pPr algn="just"/>
            <a:r>
              <a:rPr lang="en-US" sz="2000" dirty="0"/>
              <a:t>V</a:t>
            </a:r>
            <a:r>
              <a:rPr lang="en-US" sz="2000" dirty="0" smtClean="0"/>
              <a:t>iral </a:t>
            </a:r>
            <a:r>
              <a:rPr lang="en-US" sz="2000" dirty="0"/>
              <a:t>tropism </a:t>
            </a:r>
            <a:r>
              <a:rPr lang="en-US" sz="2000" dirty="0" smtClean="0"/>
              <a:t>available &lt;12 week  </a:t>
            </a:r>
            <a:r>
              <a:rPr lang="en-US" sz="2000" dirty="0"/>
              <a:t>in </a:t>
            </a:r>
            <a:r>
              <a:rPr lang="en-US" sz="2000" dirty="0" smtClean="0"/>
              <a:t>128/</a:t>
            </a:r>
            <a:r>
              <a:rPr lang="en-US" sz="2000" dirty="0"/>
              <a:t>185 (</a:t>
            </a:r>
            <a:r>
              <a:rPr lang="en-US" sz="2000" dirty="0" smtClean="0"/>
              <a:t>69%</a:t>
            </a:r>
            <a:r>
              <a:rPr lang="en-US" sz="2000" dirty="0"/>
              <a:t>), of which </a:t>
            </a:r>
            <a:r>
              <a:rPr lang="en-US" sz="2000" dirty="0" smtClean="0"/>
              <a:t>114 (89%) were </a:t>
            </a:r>
            <a:r>
              <a:rPr lang="en-US" sz="2000" dirty="0"/>
              <a:t>R5 with at least 1 between geno2pheno or phenotypic </a:t>
            </a:r>
            <a:r>
              <a:rPr lang="en-US" sz="2000" dirty="0" smtClean="0"/>
              <a:t>test</a:t>
            </a:r>
            <a:endParaRPr lang="it-IT" sz="20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161167" y="2204109"/>
            <a:ext cx="43317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/>
              <a:t>76 geno2pheno test </a:t>
            </a:r>
          </a:p>
          <a:p>
            <a:pPr marL="342900" indent="-342900" algn="ctr">
              <a:buFont typeface="Arial"/>
              <a:buChar char="•"/>
            </a:pPr>
            <a:r>
              <a:rPr lang="it-IT" sz="2000" dirty="0" smtClean="0"/>
              <a:t> 50 on HIV-1 RNA </a:t>
            </a:r>
          </a:p>
          <a:p>
            <a:pPr marL="342900" indent="-342900" algn="ctr">
              <a:buFont typeface="Arial"/>
              <a:buChar char="•"/>
            </a:pPr>
            <a:r>
              <a:rPr lang="it-IT" sz="2000" dirty="0" smtClean="0"/>
              <a:t>26 on HIV-1 DNA</a:t>
            </a:r>
            <a:endParaRPr lang="it-IT" sz="20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4366771" y="5018788"/>
            <a:ext cx="3744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000000"/>
                </a:solidFill>
              </a:rPr>
              <a:t>52 </a:t>
            </a:r>
            <a:r>
              <a:rPr lang="en-US" sz="2000" dirty="0">
                <a:solidFill>
                  <a:srgbClr val="000000"/>
                </a:solidFill>
              </a:rPr>
              <a:t>phenotypic test </a:t>
            </a:r>
            <a:r>
              <a:rPr lang="it-IT" sz="2000" dirty="0">
                <a:solidFill>
                  <a:srgbClr val="000000"/>
                </a:solidFill>
              </a:rPr>
              <a:t>on HIV-1 RNA</a:t>
            </a:r>
          </a:p>
        </p:txBody>
      </p:sp>
      <p:pic>
        <p:nvPicPr>
          <p:cNvPr id="10" name="Immagine 9" descr="Schermata 2016-10-05 alle 15.08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78" y="1340020"/>
            <a:ext cx="3601572" cy="2811484"/>
          </a:xfrm>
          <a:prstGeom prst="rect">
            <a:avLst/>
          </a:prstGeom>
        </p:spPr>
      </p:pic>
      <p:pic>
        <p:nvPicPr>
          <p:cNvPr id="11" name="Immagine 10" descr="Schermata 2016-10-05 alle 15.08.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1" y="4399564"/>
            <a:ext cx="4010441" cy="199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30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90056" y="103866"/>
            <a:ext cx="6749251" cy="1542054"/>
          </a:xfrm>
        </p:spPr>
        <p:txBody>
          <a:bodyPr>
            <a:normAutofit/>
          </a:bodyPr>
          <a:lstStyle/>
          <a:p>
            <a:pPr algn="ctr"/>
            <a:r>
              <a:rPr lang="en-GB" sz="2800" dirty="0"/>
              <a:t>Major resistance mutation by IAS 2015</a:t>
            </a:r>
            <a:r>
              <a:rPr lang="it-IT" sz="2800" dirty="0"/>
              <a:t>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0" y="6183387"/>
            <a:ext cx="39145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Note: in yellow major mutation by IAS list 2015</a:t>
            </a:r>
            <a:endParaRPr lang="it-IT" sz="1400" dirty="0"/>
          </a:p>
          <a:p>
            <a:endParaRPr lang="it-IT" dirty="0"/>
          </a:p>
        </p:txBody>
      </p:sp>
      <p:pic>
        <p:nvPicPr>
          <p:cNvPr id="7" name="Immagine 6" descr="Schermata 2016-10-05 alle 14.57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3387"/>
            <a:ext cx="4798114" cy="5162643"/>
          </a:xfrm>
          <a:prstGeom prst="rect">
            <a:avLst/>
          </a:prstGeom>
        </p:spPr>
      </p:pic>
      <p:pic>
        <p:nvPicPr>
          <p:cNvPr id="8" name="Immagine 7" descr="Schermata 2016-10-05 alle 14.57.4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367" y="1026214"/>
            <a:ext cx="4271633" cy="343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90056" y="103866"/>
            <a:ext cx="6813397" cy="1542054"/>
          </a:xfrm>
        </p:spPr>
        <p:txBody>
          <a:bodyPr>
            <a:normAutofit/>
          </a:bodyPr>
          <a:lstStyle/>
          <a:p>
            <a:pPr algn="just"/>
            <a:r>
              <a:rPr lang="en-US" sz="2800" dirty="0"/>
              <a:t>At the time of this query, 91 (49.2%) treatments were still </a:t>
            </a:r>
            <a:r>
              <a:rPr lang="en-US" sz="2800" dirty="0" smtClean="0"/>
              <a:t>ongoing</a:t>
            </a:r>
            <a:endParaRPr lang="it-IT" sz="2800" dirty="0"/>
          </a:p>
        </p:txBody>
      </p:sp>
      <p:pic>
        <p:nvPicPr>
          <p:cNvPr id="5" name="Immagine 4" descr="Schermata 2016-10-05 alle 15.00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13" y="1732750"/>
            <a:ext cx="7787314" cy="338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95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err="1"/>
              <a:t>V</a:t>
            </a:r>
            <a:r>
              <a:rPr lang="en-US" sz="2800" dirty="0" err="1" smtClean="0"/>
              <a:t>irological</a:t>
            </a:r>
            <a:r>
              <a:rPr lang="en-US" sz="2800" dirty="0" smtClean="0"/>
              <a:t> </a:t>
            </a:r>
            <a:r>
              <a:rPr lang="en-US" sz="2800" dirty="0"/>
              <a:t>response to MVC including </a:t>
            </a:r>
            <a:r>
              <a:rPr lang="en-US" sz="2800" dirty="0" smtClean="0"/>
              <a:t>regimen</a:t>
            </a:r>
            <a:endParaRPr lang="it-IT" sz="2800" dirty="0"/>
          </a:p>
        </p:txBody>
      </p:sp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8608785"/>
              </p:ext>
            </p:extLst>
          </p:nvPr>
        </p:nvGraphicFramePr>
        <p:xfrm>
          <a:off x="295071" y="1397000"/>
          <a:ext cx="8531406" cy="3403600"/>
        </p:xfrm>
        <a:graphic>
          <a:graphicData uri="http://schemas.openxmlformats.org/drawingml/2006/table">
            <a:tbl>
              <a:tblPr firstRow="1">
                <a:tableStyleId>{1FECB4D8-DB02-4DC6-A0A2-4F2EBAE1DC90}</a:tableStyleId>
              </a:tblPr>
              <a:tblGrid>
                <a:gridCol w="3835926"/>
                <a:gridCol w="2540178"/>
                <a:gridCol w="2155302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it-IT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BBAA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 err="1" smtClean="0">
                          <a:solidFill>
                            <a:srgbClr val="000000"/>
                          </a:solidFill>
                        </a:rPr>
                        <a:t>N</a:t>
                      </a:r>
                      <a:endParaRPr lang="it-IT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BBAA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0" dirty="0" smtClean="0">
                          <a:solidFill>
                            <a:srgbClr val="000000"/>
                          </a:solidFill>
                        </a:rPr>
                        <a:t>%</a:t>
                      </a:r>
                      <a:endParaRPr lang="it-IT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BBAAD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24 week</a:t>
                      </a:r>
                    </a:p>
                    <a:p>
                      <a:pPr algn="ctr"/>
                      <a:r>
                        <a:rPr lang="it-IT" dirty="0" smtClean="0"/>
                        <a:t>(</a:t>
                      </a:r>
                      <a:r>
                        <a:rPr lang="it-IT" dirty="0" err="1" smtClean="0"/>
                        <a:t>still</a:t>
                      </a:r>
                      <a:r>
                        <a:rPr lang="it-IT" dirty="0" smtClean="0"/>
                        <a:t> on MVC)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153/185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82.7%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HIV-1 RNA &lt;50 </a:t>
                      </a:r>
                      <a:r>
                        <a:rPr lang="it-IT" dirty="0" err="1" smtClean="0"/>
                        <a:t>cps</a:t>
                      </a:r>
                      <a:r>
                        <a:rPr lang="it-IT" dirty="0" smtClean="0"/>
                        <a:t>/ml </a:t>
                      </a:r>
                      <a:r>
                        <a:rPr lang="it-IT" dirty="0" err="1" smtClean="0"/>
                        <a:t>after</a:t>
                      </a:r>
                      <a:r>
                        <a:rPr lang="it-IT" dirty="0" smtClean="0"/>
                        <a:t> 24 week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92/103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89%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48</a:t>
                      </a:r>
                      <a:r>
                        <a:rPr lang="it-IT" baseline="0" dirty="0" smtClean="0"/>
                        <a:t> </a:t>
                      </a:r>
                      <a:r>
                        <a:rPr lang="it-IT" dirty="0" smtClean="0"/>
                        <a:t>week</a:t>
                      </a:r>
                    </a:p>
                    <a:p>
                      <a:pPr algn="ctr"/>
                      <a:r>
                        <a:rPr lang="it-IT" dirty="0" smtClean="0"/>
                        <a:t>(</a:t>
                      </a:r>
                      <a:r>
                        <a:rPr lang="it-IT" dirty="0" err="1" smtClean="0"/>
                        <a:t>still</a:t>
                      </a:r>
                      <a:r>
                        <a:rPr lang="it-IT" dirty="0" smtClean="0"/>
                        <a:t> on MVC)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139/185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75.1%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HIV-1 RNA &lt;50 </a:t>
                      </a:r>
                      <a:r>
                        <a:rPr lang="it-IT" dirty="0" err="1" smtClean="0"/>
                        <a:t>cps</a:t>
                      </a:r>
                      <a:r>
                        <a:rPr lang="it-IT" dirty="0" smtClean="0"/>
                        <a:t>/ml </a:t>
                      </a:r>
                      <a:r>
                        <a:rPr lang="it-IT" dirty="0" err="1" smtClean="0"/>
                        <a:t>after</a:t>
                      </a:r>
                      <a:r>
                        <a:rPr lang="it-IT" dirty="0" smtClean="0"/>
                        <a:t> 48 week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98/103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95%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96 week</a:t>
                      </a:r>
                    </a:p>
                    <a:p>
                      <a:pPr algn="ctr"/>
                      <a:r>
                        <a:rPr lang="it-IT" dirty="0" smtClean="0"/>
                        <a:t>(</a:t>
                      </a:r>
                      <a:r>
                        <a:rPr lang="it-IT" dirty="0" err="1" smtClean="0"/>
                        <a:t>still</a:t>
                      </a:r>
                      <a:r>
                        <a:rPr lang="it-IT" dirty="0" smtClean="0"/>
                        <a:t> on MVC)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105/185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56.7%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HIV-1 RNA &lt;50 </a:t>
                      </a:r>
                      <a:r>
                        <a:rPr lang="it-IT" dirty="0" err="1" smtClean="0"/>
                        <a:t>cps</a:t>
                      </a:r>
                      <a:r>
                        <a:rPr lang="it-IT" dirty="0" smtClean="0"/>
                        <a:t>/ml </a:t>
                      </a:r>
                      <a:r>
                        <a:rPr lang="it-IT" dirty="0" err="1" smtClean="0"/>
                        <a:t>after</a:t>
                      </a:r>
                      <a:r>
                        <a:rPr lang="it-IT" dirty="0" smtClean="0"/>
                        <a:t> 96 week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77/84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91.6%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721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800" dirty="0"/>
              <a:t>Predictors of </a:t>
            </a:r>
            <a:r>
              <a:rPr lang="en-US" sz="2800" dirty="0" err="1"/>
              <a:t>virological</a:t>
            </a:r>
            <a:r>
              <a:rPr lang="en-US" sz="2800" dirty="0"/>
              <a:t> response to MVC including regimen</a:t>
            </a:r>
            <a:r>
              <a:rPr lang="it-IT" sz="2800" dirty="0"/>
              <a:t> </a:t>
            </a:r>
            <a:r>
              <a:rPr lang="it-IT" sz="2800" dirty="0" err="1" smtClean="0"/>
              <a:t>at</a:t>
            </a:r>
            <a:r>
              <a:rPr lang="it-IT" sz="2800" dirty="0" smtClean="0"/>
              <a:t> 24 weeks</a:t>
            </a:r>
            <a:endParaRPr lang="it-IT" sz="2800" dirty="0"/>
          </a:p>
        </p:txBody>
      </p:sp>
      <p:pic>
        <p:nvPicPr>
          <p:cNvPr id="6" name="Immagine 5" descr="Schermata 2016-10-05 alle 15.57.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401" y="977175"/>
            <a:ext cx="4394076" cy="562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5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800" dirty="0"/>
              <a:t>Predictors of </a:t>
            </a:r>
            <a:r>
              <a:rPr lang="en-US" sz="2800" dirty="0" err="1"/>
              <a:t>virological</a:t>
            </a:r>
            <a:r>
              <a:rPr lang="en-US" sz="2800" dirty="0"/>
              <a:t> response to MVC including regimen</a:t>
            </a:r>
            <a:r>
              <a:rPr lang="it-IT" sz="2800" dirty="0"/>
              <a:t> </a:t>
            </a:r>
            <a:r>
              <a:rPr lang="it-IT" sz="2800" dirty="0" err="1"/>
              <a:t>at</a:t>
            </a:r>
            <a:r>
              <a:rPr lang="it-IT" sz="2800" dirty="0"/>
              <a:t> 48 weeks</a:t>
            </a:r>
          </a:p>
        </p:txBody>
      </p:sp>
      <p:pic>
        <p:nvPicPr>
          <p:cNvPr id="5" name="Immagine 4" descr="Schermata 2016-10-05 alle 15.59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223657"/>
            <a:ext cx="9017000" cy="34163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37566" y="4705240"/>
            <a:ext cx="7711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*</a:t>
            </a:r>
            <a:r>
              <a:rPr lang="it-IT" sz="1400" dirty="0" err="1"/>
              <a:t>Not</a:t>
            </a:r>
            <a:r>
              <a:rPr lang="it-IT" sz="1400" dirty="0"/>
              <a:t> </a:t>
            </a:r>
            <a:r>
              <a:rPr lang="it-IT" sz="1400" dirty="0" err="1"/>
              <a:t>reported</a:t>
            </a:r>
            <a:r>
              <a:rPr lang="it-IT" sz="1400" dirty="0"/>
              <a:t> in </a:t>
            </a:r>
            <a:r>
              <a:rPr lang="it-IT" sz="1400" dirty="0" err="1"/>
              <a:t>univariable</a:t>
            </a:r>
            <a:r>
              <a:rPr lang="it-IT" sz="1400" dirty="0"/>
              <a:t> </a:t>
            </a:r>
            <a:r>
              <a:rPr lang="it-IT" sz="1400" dirty="0" err="1"/>
              <a:t>analysis</a:t>
            </a:r>
            <a:r>
              <a:rPr lang="it-IT" sz="1400" dirty="0"/>
              <a:t> </a:t>
            </a:r>
            <a:r>
              <a:rPr lang="it-IT" sz="1400" dirty="0" err="1"/>
              <a:t>variables</a:t>
            </a:r>
            <a:r>
              <a:rPr lang="it-IT" sz="1400" dirty="0"/>
              <a:t> </a:t>
            </a:r>
            <a:r>
              <a:rPr lang="it-IT" sz="1400" dirty="0" err="1"/>
              <a:t>not</a:t>
            </a:r>
            <a:r>
              <a:rPr lang="it-IT" sz="1400" dirty="0"/>
              <a:t> </a:t>
            </a:r>
            <a:r>
              <a:rPr lang="it-IT" sz="1400" dirty="0" err="1"/>
              <a:t>significantly</a:t>
            </a:r>
            <a:r>
              <a:rPr lang="it-IT" sz="1400" dirty="0"/>
              <a:t> </a:t>
            </a:r>
            <a:r>
              <a:rPr lang="it-IT" sz="1400" dirty="0" err="1"/>
              <a:t>associated</a:t>
            </a:r>
            <a:r>
              <a:rPr lang="it-IT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3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800" dirty="0"/>
              <a:t>Predictors of </a:t>
            </a:r>
            <a:r>
              <a:rPr lang="en-US" sz="2800" dirty="0" err="1"/>
              <a:t>virological</a:t>
            </a:r>
            <a:r>
              <a:rPr lang="en-US" sz="2800" dirty="0"/>
              <a:t> response to MVC including regimen</a:t>
            </a:r>
            <a:r>
              <a:rPr lang="it-IT" sz="2800" dirty="0"/>
              <a:t> </a:t>
            </a:r>
            <a:r>
              <a:rPr lang="it-IT" sz="2800" dirty="0" err="1"/>
              <a:t>at</a:t>
            </a:r>
            <a:r>
              <a:rPr lang="it-IT" sz="2800" dirty="0"/>
              <a:t> </a:t>
            </a:r>
            <a:r>
              <a:rPr lang="it-IT" sz="2800" dirty="0" smtClean="0"/>
              <a:t>96 </a:t>
            </a:r>
            <a:r>
              <a:rPr lang="it-IT" sz="2800" dirty="0"/>
              <a:t>weeks</a:t>
            </a:r>
          </a:p>
        </p:txBody>
      </p:sp>
      <p:pic>
        <p:nvPicPr>
          <p:cNvPr id="5" name="Immagine 4" descr="Schermata 2016-10-05 alle 15.59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5840"/>
            <a:ext cx="9144000" cy="4696239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64469" y="5581796"/>
            <a:ext cx="74559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*</a:t>
            </a:r>
            <a:r>
              <a:rPr lang="it-IT" dirty="0" err="1" smtClean="0"/>
              <a:t>Not</a:t>
            </a:r>
            <a:r>
              <a:rPr lang="it-IT" dirty="0" smtClean="0"/>
              <a:t> </a:t>
            </a:r>
            <a:r>
              <a:rPr lang="it-IT" dirty="0" err="1"/>
              <a:t>reported</a:t>
            </a:r>
            <a:r>
              <a:rPr lang="it-IT" dirty="0"/>
              <a:t> in </a:t>
            </a:r>
            <a:r>
              <a:rPr lang="it-IT" dirty="0" err="1"/>
              <a:t>univariable</a:t>
            </a:r>
            <a:r>
              <a:rPr lang="it-IT" dirty="0"/>
              <a:t> </a:t>
            </a:r>
            <a:r>
              <a:rPr lang="it-IT" dirty="0" err="1"/>
              <a:t>analysis</a:t>
            </a:r>
            <a:r>
              <a:rPr lang="it-IT" dirty="0"/>
              <a:t> </a:t>
            </a:r>
            <a:r>
              <a:rPr lang="it-IT" dirty="0" err="1"/>
              <a:t>variables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significantly</a:t>
            </a:r>
            <a:r>
              <a:rPr lang="it-IT" dirty="0"/>
              <a:t> </a:t>
            </a:r>
            <a:r>
              <a:rPr lang="it-IT" dirty="0" err="1" smtClean="0"/>
              <a:t>associated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5372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Immunological </a:t>
            </a:r>
            <a:r>
              <a:rPr lang="en-US" sz="3200" dirty="0"/>
              <a:t>response</a:t>
            </a:r>
            <a:r>
              <a:rPr lang="it-IT" sz="3200" dirty="0"/>
              <a:t> </a:t>
            </a:r>
          </a:p>
        </p:txBody>
      </p:sp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8819920"/>
              </p:ext>
            </p:extLst>
          </p:nvPr>
        </p:nvGraphicFramePr>
        <p:xfrm>
          <a:off x="1441450" y="850900"/>
          <a:ext cx="6261100" cy="57297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4" name="Documento" r:id="rId4" imgW="6261100" imgH="6007100" progId="Word.Document.12">
                  <p:embed/>
                </p:oleObj>
              </mc:Choice>
              <mc:Fallback>
                <p:oleObj name="Documento" r:id="rId4" imgW="6261100" imgH="6007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41450" y="850900"/>
                        <a:ext cx="6261100" cy="57297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986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Background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64353" y="1016000"/>
            <a:ext cx="8350997" cy="5513294"/>
          </a:xfrm>
        </p:spPr>
        <p:txBody>
          <a:bodyPr>
            <a:normAutofit fontScale="92500"/>
          </a:bodyPr>
          <a:lstStyle/>
          <a:p>
            <a:pPr algn="just">
              <a:lnSpc>
                <a:spcPct val="110000"/>
              </a:lnSpc>
            </a:pPr>
            <a:r>
              <a:rPr lang="it-IT" dirty="0" smtClean="0"/>
              <a:t>Dual </a:t>
            </a:r>
            <a:r>
              <a:rPr lang="it-IT" dirty="0" err="1" smtClean="0"/>
              <a:t>therapy</a:t>
            </a:r>
            <a:r>
              <a:rPr lang="it-IT" dirty="0" smtClean="0"/>
              <a:t> </a:t>
            </a:r>
            <a:r>
              <a:rPr lang="it-IT" dirty="0" err="1" smtClean="0"/>
              <a:t>including</a:t>
            </a:r>
            <a:r>
              <a:rPr lang="it-IT" dirty="0" smtClean="0"/>
              <a:t> </a:t>
            </a:r>
            <a:r>
              <a:rPr lang="it-IT" dirty="0" err="1" smtClean="0"/>
              <a:t>maraviroc</a:t>
            </a:r>
            <a:r>
              <a:rPr lang="it-IT" dirty="0" smtClean="0"/>
              <a:t> in </a:t>
            </a:r>
            <a:r>
              <a:rPr lang="it-IT" dirty="0" err="1" smtClean="0"/>
              <a:t>virologically</a:t>
            </a:r>
            <a:r>
              <a:rPr lang="it-IT" dirty="0"/>
              <a:t> </a:t>
            </a:r>
            <a:r>
              <a:rPr lang="it-IT" dirty="0" err="1" smtClean="0"/>
              <a:t>suppressed</a:t>
            </a:r>
            <a:r>
              <a:rPr lang="it-IT" dirty="0" smtClean="0"/>
              <a:t> </a:t>
            </a:r>
            <a:r>
              <a:rPr lang="it-IT" dirty="0" err="1"/>
              <a:t>patients</a:t>
            </a:r>
            <a:r>
              <a:rPr lang="it-IT" dirty="0"/>
              <a:t> </a:t>
            </a:r>
            <a:r>
              <a:rPr lang="it-IT" dirty="0" smtClean="0"/>
              <a:t>and in </a:t>
            </a:r>
            <a:r>
              <a:rPr lang="it-IT" dirty="0" err="1" smtClean="0"/>
              <a:t>naive</a:t>
            </a:r>
            <a:r>
              <a:rPr lang="it-IT" dirty="0" smtClean="0"/>
              <a:t> </a:t>
            </a:r>
            <a:r>
              <a:rPr lang="it-IT" dirty="0" err="1" smtClean="0"/>
              <a:t>patients</a:t>
            </a:r>
            <a:r>
              <a:rPr lang="it-IT" dirty="0" smtClean="0"/>
              <a:t> </a:t>
            </a:r>
            <a:r>
              <a:rPr lang="it-IT" dirty="0" err="1" smtClean="0"/>
              <a:t>were</a:t>
            </a:r>
            <a:r>
              <a:rPr lang="it-IT" dirty="0" smtClean="0"/>
              <a:t> </a:t>
            </a:r>
            <a:r>
              <a:rPr lang="it-IT" dirty="0" err="1"/>
              <a:t>associated</a:t>
            </a:r>
            <a:r>
              <a:rPr lang="it-IT" dirty="0"/>
              <a:t> with </a:t>
            </a:r>
            <a:r>
              <a:rPr lang="it-IT" dirty="0" err="1" smtClean="0"/>
              <a:t>good</a:t>
            </a:r>
            <a:r>
              <a:rPr lang="it-IT" dirty="0" smtClean="0"/>
              <a:t> </a:t>
            </a:r>
            <a:r>
              <a:rPr lang="it-IT" dirty="0" err="1"/>
              <a:t>tolerability</a:t>
            </a:r>
            <a:r>
              <a:rPr lang="it-IT" dirty="0"/>
              <a:t>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 smtClean="0"/>
              <a:t>virologically</a:t>
            </a:r>
            <a:r>
              <a:rPr lang="it-IT" dirty="0"/>
              <a:t> </a:t>
            </a:r>
            <a:r>
              <a:rPr lang="it-IT" dirty="0" err="1" smtClean="0"/>
              <a:t>inferior</a:t>
            </a:r>
            <a:r>
              <a:rPr lang="it-IT" dirty="0" smtClean="0"/>
              <a:t> </a:t>
            </a:r>
            <a:r>
              <a:rPr lang="it-IT" dirty="0"/>
              <a:t>to </a:t>
            </a:r>
            <a:r>
              <a:rPr lang="it-IT" dirty="0" smtClean="0"/>
              <a:t>3</a:t>
            </a:r>
            <a:r>
              <a:rPr lang="it-IT" dirty="0"/>
              <a:t>-drug </a:t>
            </a:r>
            <a:r>
              <a:rPr lang="it-IT" dirty="0" smtClean="0"/>
              <a:t>ART</a:t>
            </a:r>
            <a:endParaRPr lang="it-IT" dirty="0"/>
          </a:p>
          <a:p>
            <a:pPr marL="0" indent="0" algn="r">
              <a:lnSpc>
                <a:spcPct val="110000"/>
              </a:lnSpc>
              <a:buNone/>
            </a:pPr>
            <a:r>
              <a:rPr lang="it-IT" sz="1400" i="1" dirty="0" smtClean="0"/>
              <a:t>GUSTA, MARCH, MODERN</a:t>
            </a:r>
            <a:endParaRPr lang="it-IT" sz="1400" i="1" dirty="0"/>
          </a:p>
          <a:p>
            <a:pPr marL="0" indent="0" algn="r">
              <a:lnSpc>
                <a:spcPct val="110000"/>
              </a:lnSpc>
              <a:buNone/>
            </a:pPr>
            <a:endParaRPr lang="it-IT" dirty="0" smtClean="0"/>
          </a:p>
          <a:p>
            <a:pPr algn="just">
              <a:lnSpc>
                <a:spcPct val="110000"/>
              </a:lnSpc>
            </a:pPr>
            <a:r>
              <a:rPr lang="it-IT" dirty="0" err="1"/>
              <a:t>Concordance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</a:t>
            </a:r>
            <a:r>
              <a:rPr lang="en-US" dirty="0" err="1"/>
              <a:t>coreceptor</a:t>
            </a:r>
            <a:r>
              <a:rPr lang="en-US" dirty="0"/>
              <a:t> tropism predicted through V3-loop DNA sequence and RNA sequence of HIV-1 gp120 </a:t>
            </a:r>
            <a:r>
              <a:rPr lang="it-IT" dirty="0"/>
              <a:t>to </a:t>
            </a:r>
            <a:r>
              <a:rPr lang="it-IT" dirty="0" err="1"/>
              <a:t>predict</a:t>
            </a:r>
            <a:r>
              <a:rPr lang="it-IT" dirty="0"/>
              <a:t> </a:t>
            </a:r>
            <a:r>
              <a:rPr lang="it-IT" dirty="0" err="1"/>
              <a:t>virological</a:t>
            </a:r>
            <a:r>
              <a:rPr lang="it-IT" dirty="0"/>
              <a:t> </a:t>
            </a:r>
            <a:r>
              <a:rPr lang="it-IT" dirty="0" err="1"/>
              <a:t>response</a:t>
            </a:r>
            <a:r>
              <a:rPr lang="it-IT" dirty="0"/>
              <a:t> to CCR5 </a:t>
            </a:r>
            <a:r>
              <a:rPr lang="it-IT" dirty="0" err="1" smtClean="0"/>
              <a:t>antagonists</a:t>
            </a:r>
            <a:endParaRPr lang="it-IT" dirty="0" smtClean="0"/>
          </a:p>
          <a:p>
            <a:pPr marL="0" indent="0" algn="r">
              <a:lnSpc>
                <a:spcPct val="110000"/>
              </a:lnSpc>
              <a:buNone/>
            </a:pPr>
            <a:r>
              <a:rPr lang="it-IT" dirty="0"/>
              <a:t>	</a:t>
            </a:r>
            <a:r>
              <a:rPr lang="it-IT" sz="1400" i="1" dirty="0" err="1"/>
              <a:t>Meini</a:t>
            </a:r>
            <a:r>
              <a:rPr lang="it-IT" sz="1400" i="1" dirty="0"/>
              <a:t> 2013, </a:t>
            </a:r>
            <a:r>
              <a:rPr lang="it-IT" sz="1400" i="1" dirty="0" err="1"/>
              <a:t>Svicher</a:t>
            </a:r>
            <a:r>
              <a:rPr lang="it-IT" sz="1400" i="1" dirty="0"/>
              <a:t> 2013, </a:t>
            </a:r>
            <a:r>
              <a:rPr lang="it-IT" sz="1400" i="1" dirty="0" err="1"/>
              <a:t>Ferrer</a:t>
            </a:r>
            <a:r>
              <a:rPr lang="it-IT" sz="1400" i="1" dirty="0"/>
              <a:t> </a:t>
            </a:r>
            <a:r>
              <a:rPr lang="it-IT" sz="1400" i="1" dirty="0" err="1"/>
              <a:t>P</a:t>
            </a:r>
            <a:r>
              <a:rPr lang="it-IT" sz="1400" i="1" dirty="0"/>
              <a:t> </a:t>
            </a:r>
            <a:r>
              <a:rPr lang="it-IT" sz="1400" i="1" dirty="0" smtClean="0"/>
              <a:t>2013</a:t>
            </a:r>
          </a:p>
          <a:p>
            <a:pPr marL="0" indent="0" algn="r">
              <a:lnSpc>
                <a:spcPct val="110000"/>
              </a:lnSpc>
              <a:buNone/>
            </a:pPr>
            <a:endParaRPr lang="it-IT" sz="1400" i="1" dirty="0"/>
          </a:p>
          <a:p>
            <a:pPr>
              <a:lnSpc>
                <a:spcPct val="110000"/>
              </a:lnSpc>
            </a:pPr>
            <a:r>
              <a:rPr lang="it-IT" dirty="0"/>
              <a:t>I</a:t>
            </a:r>
            <a:r>
              <a:rPr lang="it-IT" dirty="0" smtClean="0"/>
              <a:t>mpact </a:t>
            </a:r>
            <a:r>
              <a:rPr lang="it-IT" dirty="0"/>
              <a:t>on T </a:t>
            </a:r>
            <a:r>
              <a:rPr lang="it-IT" dirty="0" err="1"/>
              <a:t>cell</a:t>
            </a:r>
            <a:r>
              <a:rPr lang="it-IT" dirty="0"/>
              <a:t> </a:t>
            </a:r>
            <a:r>
              <a:rPr lang="it-IT" dirty="0" err="1" smtClean="0"/>
              <a:t>activation</a:t>
            </a:r>
            <a:r>
              <a:rPr lang="it-IT" dirty="0" smtClean="0"/>
              <a:t>?</a:t>
            </a:r>
            <a:endParaRPr lang="it-IT" dirty="0"/>
          </a:p>
          <a:p>
            <a:pPr marL="0" indent="0" algn="r">
              <a:lnSpc>
                <a:spcPct val="110000"/>
              </a:lnSpc>
              <a:buNone/>
            </a:pPr>
            <a:r>
              <a:rPr lang="it-IT" sz="1400" i="1" dirty="0" smtClean="0"/>
              <a:t>Vitiello 2012, </a:t>
            </a:r>
            <a:r>
              <a:rPr lang="it-IT" sz="1400" i="1" dirty="0" err="1"/>
              <a:t>Asmuth</a:t>
            </a:r>
            <a:r>
              <a:rPr lang="it-IT" sz="1400" i="1" dirty="0"/>
              <a:t> </a:t>
            </a:r>
            <a:r>
              <a:rPr lang="it-IT" sz="1400" i="1" dirty="0" smtClean="0"/>
              <a:t>2012, </a:t>
            </a:r>
            <a:r>
              <a:rPr lang="it-IT" sz="1400" i="1" dirty="0" err="1" smtClean="0"/>
              <a:t>Taiwo</a:t>
            </a:r>
            <a:r>
              <a:rPr lang="it-IT" sz="1400" i="1" dirty="0" smtClean="0"/>
              <a:t> 2013, </a:t>
            </a:r>
            <a:r>
              <a:rPr lang="it-IT" sz="1400" i="1" dirty="0"/>
              <a:t>Nozza </a:t>
            </a:r>
            <a:r>
              <a:rPr lang="it-IT" sz="1400" i="1" dirty="0" smtClean="0"/>
              <a:t>2015 </a:t>
            </a:r>
            <a:endParaRPr lang="it-IT" sz="1400" i="1" dirty="0"/>
          </a:p>
        </p:txBody>
      </p:sp>
    </p:spTree>
    <p:extLst>
      <p:ext uri="{BB962C8B-B14F-4D97-AF65-F5344CB8AC3E}">
        <p14:creationId xmlns:p14="http://schemas.microsoft.com/office/powerpoint/2010/main" val="383837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itolo 8"/>
          <p:cNvSpPr>
            <a:spLocks noGrp="1"/>
          </p:cNvSpPr>
          <p:nvPr>
            <p:ph type="title"/>
          </p:nvPr>
        </p:nvSpPr>
        <p:spPr>
          <a:xfrm>
            <a:off x="457200" y="367953"/>
            <a:ext cx="8229600" cy="612775"/>
          </a:xfrm>
        </p:spPr>
        <p:txBody>
          <a:bodyPr/>
          <a:lstStyle/>
          <a:p>
            <a:pPr algn="ctr"/>
            <a:r>
              <a:rPr lang="it-IT" sz="3600" b="1" i="1" dirty="0" err="1" smtClean="0">
                <a:solidFill>
                  <a:srgbClr val="800000"/>
                </a:solidFill>
                <a:latin typeface="Arial" charset="0"/>
                <a:cs typeface="Arial" charset="0"/>
              </a:rPr>
              <a:t>Conclusion</a:t>
            </a:r>
            <a:endParaRPr lang="it-IT" sz="3600" b="1" i="1" dirty="0" smtClean="0">
              <a:solidFill>
                <a:srgbClr val="800000"/>
              </a:solidFill>
              <a:latin typeface="Arial" charset="0"/>
              <a:cs typeface="Arial" charset="0"/>
            </a:endParaRPr>
          </a:p>
        </p:txBody>
      </p:sp>
      <p:sp>
        <p:nvSpPr>
          <p:cNvPr id="6149" name="Segnaposto contenuto 10"/>
          <p:cNvSpPr>
            <a:spLocks noGrp="1"/>
          </p:cNvSpPr>
          <p:nvPr>
            <p:ph sz="quarter" idx="1"/>
          </p:nvPr>
        </p:nvSpPr>
        <p:spPr>
          <a:xfrm>
            <a:off x="323528" y="1412776"/>
            <a:ext cx="8373616" cy="4752528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Clr>
                <a:srgbClr val="C00000"/>
              </a:buClr>
              <a:buNone/>
            </a:pPr>
            <a:r>
              <a:rPr lang="it-IT" sz="2400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538825" y="1693254"/>
            <a:ext cx="8236336" cy="2836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/>
              <a:buChar char="•"/>
            </a:pPr>
            <a:r>
              <a:rPr lang="it-IT" sz="2000" dirty="0" err="1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</a:t>
            </a:r>
            <a:r>
              <a:rPr lang="it-IT" sz="2000" dirty="0" err="1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ntensification</a:t>
            </a:r>
            <a:r>
              <a:rPr lang="it-IT" sz="2000" dirty="0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and </a:t>
            </a:r>
            <a:r>
              <a:rPr lang="it-IT" sz="2000" dirty="0" err="1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simplification</a:t>
            </a:r>
            <a:r>
              <a:rPr lang="it-IT" sz="2000" dirty="0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are the </a:t>
            </a:r>
            <a:r>
              <a:rPr lang="it-IT" sz="2000" dirty="0" err="1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leading</a:t>
            </a:r>
            <a:r>
              <a:rPr lang="it-IT" sz="2000" dirty="0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cause of </a:t>
            </a:r>
            <a:r>
              <a:rPr lang="it-IT" sz="2000" dirty="0" err="1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switch</a:t>
            </a:r>
            <a:r>
              <a:rPr lang="it-IT" sz="2000" dirty="0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to </a:t>
            </a:r>
            <a:r>
              <a:rPr lang="it-IT" sz="2000" dirty="0" err="1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maraviroc</a:t>
            </a:r>
            <a:r>
              <a:rPr lang="it-IT" sz="2000" dirty="0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it-IT" sz="2000" dirty="0" err="1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including</a:t>
            </a:r>
            <a:r>
              <a:rPr lang="it-IT" sz="2000" dirty="0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it-IT" sz="2000" dirty="0" err="1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regimen</a:t>
            </a:r>
            <a:r>
              <a:rPr lang="it-IT" sz="2000" dirty="0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it-IT" sz="2000" dirty="0" err="1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after</a:t>
            </a:r>
            <a:r>
              <a:rPr lang="it-IT" sz="2000" dirty="0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it-IT" sz="2000" dirty="0" err="1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virosuppression</a:t>
            </a:r>
            <a:endParaRPr lang="it-IT" sz="2000" dirty="0" smtClean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  <a:p>
            <a:pPr marL="342900" indent="-342900" algn="just">
              <a:lnSpc>
                <a:spcPct val="150000"/>
              </a:lnSpc>
              <a:buFont typeface="Arial"/>
              <a:buChar char="•"/>
            </a:pPr>
            <a:r>
              <a:rPr lang="it-IT" sz="2000" dirty="0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High rate of </a:t>
            </a:r>
            <a:r>
              <a:rPr lang="it-IT" sz="2000" dirty="0" err="1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dual</a:t>
            </a:r>
            <a:r>
              <a:rPr lang="it-IT" sz="2000" dirty="0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it-IT" sz="2000" dirty="0" err="1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therapy</a:t>
            </a:r>
            <a:r>
              <a:rPr lang="it-IT" sz="2000" dirty="0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it-IT" sz="2000" dirty="0" err="1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including</a:t>
            </a:r>
            <a:r>
              <a:rPr lang="it-IT" sz="2000" dirty="0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it-IT" sz="2000" dirty="0" err="1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maraviroc</a:t>
            </a:r>
            <a:endParaRPr lang="it-IT" sz="2000" dirty="0" smtClean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  <a:p>
            <a:pPr marL="342900" indent="-342900" algn="just">
              <a:lnSpc>
                <a:spcPct val="150000"/>
              </a:lnSpc>
              <a:buFont typeface="Arial"/>
              <a:buChar char="•"/>
            </a:pPr>
            <a:r>
              <a:rPr lang="it-IT" sz="2000" dirty="0" err="1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Good</a:t>
            </a:r>
            <a:r>
              <a:rPr lang="it-IT" sz="2000" dirty="0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it-IT" sz="2000" dirty="0" err="1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immunological</a:t>
            </a:r>
            <a:r>
              <a:rPr lang="it-IT" sz="2000" dirty="0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it-IT" sz="2000" dirty="0" err="1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restoration</a:t>
            </a:r>
            <a:r>
              <a:rPr lang="it-IT" sz="2000" dirty="0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on treatment with </a:t>
            </a:r>
            <a:r>
              <a:rPr lang="it-IT" sz="2000" dirty="0" err="1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maraviroc</a:t>
            </a:r>
            <a:endParaRPr lang="it-IT" sz="2000" dirty="0" smtClean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  <a:p>
            <a:pPr marL="342900" indent="-342900" algn="just">
              <a:lnSpc>
                <a:spcPct val="150000"/>
              </a:lnSpc>
              <a:buFont typeface="Arial"/>
              <a:buChar char="•"/>
            </a:pPr>
            <a:r>
              <a:rPr lang="it-IT" sz="2000" dirty="0" err="1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Need</a:t>
            </a:r>
            <a:r>
              <a:rPr lang="it-IT" sz="2000" dirty="0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of </a:t>
            </a:r>
            <a:r>
              <a:rPr lang="it-IT" sz="2000" dirty="0" err="1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implementation</a:t>
            </a:r>
            <a:r>
              <a:rPr lang="it-IT" sz="2000" dirty="0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it-IT" sz="2000" dirty="0" err="1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recording</a:t>
            </a:r>
            <a:r>
              <a:rPr lang="it-IT" sz="2000" dirty="0" smtClean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data</a:t>
            </a:r>
          </a:p>
          <a:p>
            <a:pPr marL="342900" indent="-342900" algn="just">
              <a:buFont typeface="Arial"/>
              <a:buChar char="•"/>
            </a:pPr>
            <a:endParaRPr lang="it-IT" sz="20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086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/>
              <a:t>Thank</a:t>
            </a:r>
            <a:r>
              <a:rPr lang="it-IT" dirty="0" smtClean="0"/>
              <a:t> </a:t>
            </a:r>
            <a:r>
              <a:rPr lang="it-IT" dirty="0" err="1" smtClean="0"/>
              <a:t>you</a:t>
            </a:r>
            <a:r>
              <a:rPr lang="it-IT" dirty="0" smtClean="0"/>
              <a:t> for </a:t>
            </a:r>
            <a:r>
              <a:rPr lang="it-IT" dirty="0" err="1" smtClean="0"/>
              <a:t>your</a:t>
            </a:r>
            <a:r>
              <a:rPr lang="it-IT" dirty="0" smtClean="0"/>
              <a:t> </a:t>
            </a:r>
            <a:r>
              <a:rPr lang="it-IT" dirty="0" err="1" smtClean="0"/>
              <a:t>attention</a:t>
            </a:r>
            <a:endParaRPr lang="it-IT" dirty="0"/>
          </a:p>
        </p:txBody>
      </p:sp>
      <p:pic>
        <p:nvPicPr>
          <p:cNvPr id="9" name="Segnaposto contenuto 8" descr="gatto_980264157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0" b="47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8275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itolo 8"/>
          <p:cNvSpPr>
            <a:spLocks noGrp="1"/>
          </p:cNvSpPr>
          <p:nvPr>
            <p:ph type="title"/>
          </p:nvPr>
        </p:nvSpPr>
        <p:spPr>
          <a:xfrm>
            <a:off x="457200" y="439961"/>
            <a:ext cx="8229600" cy="612775"/>
          </a:xfrm>
        </p:spPr>
        <p:txBody>
          <a:bodyPr/>
          <a:lstStyle/>
          <a:p>
            <a:pPr algn="ctr"/>
            <a:r>
              <a:rPr lang="it-IT" sz="3600" dirty="0" err="1" smtClean="0"/>
              <a:t>Objectives</a:t>
            </a:r>
            <a:endParaRPr lang="it-IT" sz="3600" b="1" i="1" dirty="0" smtClean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sp>
        <p:nvSpPr>
          <p:cNvPr id="7173" name="Segnaposto contenuto 10"/>
          <p:cNvSpPr>
            <a:spLocks noGrp="1"/>
          </p:cNvSpPr>
          <p:nvPr>
            <p:ph sz="quarter" idx="1"/>
          </p:nvPr>
        </p:nvSpPr>
        <p:spPr>
          <a:xfrm>
            <a:off x="457200" y="1484784"/>
            <a:ext cx="8229600" cy="4383509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buClr>
                <a:srgbClr val="C00000"/>
              </a:buClr>
              <a:buFont typeface="Wingdings" pitchFamily="2" charset="2"/>
              <a:buChar char="Ø"/>
            </a:pPr>
            <a:endParaRPr lang="it-IT" sz="28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it-IT" sz="2800" dirty="0" smtClean="0">
                <a:latin typeface="Arial" pitchFamily="34" charset="0"/>
                <a:cs typeface="Arial" pitchFamily="34" charset="0"/>
              </a:rPr>
              <a:t>To </a:t>
            </a:r>
            <a:r>
              <a:rPr lang="it-IT" sz="2800" dirty="0" err="1" smtClean="0">
                <a:latin typeface="Arial" pitchFamily="34" charset="0"/>
                <a:cs typeface="Arial" pitchFamily="34" charset="0"/>
              </a:rPr>
              <a:t>evaluate</a:t>
            </a:r>
            <a:r>
              <a:rPr lang="it-I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A22338"/>
                </a:solidFill>
              </a:rPr>
              <a:t>virological</a:t>
            </a:r>
            <a:r>
              <a:rPr lang="en-US" sz="2800" b="1" dirty="0" smtClean="0">
                <a:solidFill>
                  <a:srgbClr val="A22338"/>
                </a:solidFill>
              </a:rPr>
              <a:t> and immunological response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dirty="0"/>
              <a:t>in a population of </a:t>
            </a:r>
            <a:r>
              <a:rPr lang="en-US" sz="2800" b="1" dirty="0">
                <a:solidFill>
                  <a:srgbClr val="A22338"/>
                </a:solidFill>
              </a:rPr>
              <a:t>treatment-experienced patients with HIV-1 RNA &lt;50 cps/ml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dirty="0" smtClean="0"/>
              <a:t>switched to </a:t>
            </a:r>
            <a:r>
              <a:rPr lang="en-US" sz="2800" dirty="0" err="1" smtClean="0"/>
              <a:t>maraviroc</a:t>
            </a:r>
            <a:r>
              <a:rPr lang="en-US" sz="2800" dirty="0" smtClean="0"/>
              <a:t> including regimen</a:t>
            </a:r>
            <a:endParaRPr lang="en-US" sz="2800" dirty="0"/>
          </a:p>
          <a:p>
            <a:pPr algn="just">
              <a:lnSpc>
                <a:spcPct val="100000"/>
              </a:lnSpc>
            </a:pPr>
            <a:endParaRPr lang="it-IT" sz="2800" dirty="0"/>
          </a:p>
          <a:p>
            <a:pPr algn="just">
              <a:lnSpc>
                <a:spcPct val="100000"/>
              </a:lnSpc>
            </a:pPr>
            <a:r>
              <a:rPr lang="it-IT" sz="2800" dirty="0"/>
              <a:t>To </a:t>
            </a:r>
            <a:r>
              <a:rPr lang="it-IT" sz="2800" dirty="0" err="1" smtClean="0"/>
              <a:t>identify</a:t>
            </a:r>
            <a:r>
              <a:rPr lang="it-IT" sz="2800" dirty="0" smtClean="0"/>
              <a:t> </a:t>
            </a:r>
            <a:r>
              <a:rPr lang="it-IT" sz="2800" b="1" dirty="0" err="1">
                <a:solidFill>
                  <a:srgbClr val="A22338"/>
                </a:solidFill>
              </a:rPr>
              <a:t>determinants</a:t>
            </a:r>
            <a:r>
              <a:rPr lang="it-IT" sz="2800" b="1" dirty="0">
                <a:solidFill>
                  <a:srgbClr val="A22338"/>
                </a:solidFill>
              </a:rPr>
              <a:t> of </a:t>
            </a:r>
            <a:r>
              <a:rPr lang="en-US" sz="2800" b="1" dirty="0" err="1">
                <a:solidFill>
                  <a:srgbClr val="A22338"/>
                </a:solidFill>
              </a:rPr>
              <a:t>virological</a:t>
            </a:r>
            <a:r>
              <a:rPr lang="en-US" sz="2800" b="1" dirty="0">
                <a:solidFill>
                  <a:srgbClr val="A22338"/>
                </a:solidFill>
              </a:rPr>
              <a:t> </a:t>
            </a:r>
            <a:r>
              <a:rPr lang="en-US" sz="2800" b="1" dirty="0" smtClean="0">
                <a:solidFill>
                  <a:srgbClr val="A22338"/>
                </a:solidFill>
              </a:rPr>
              <a:t>response</a:t>
            </a:r>
            <a:endParaRPr lang="it-IT" sz="2800" b="1" dirty="0">
              <a:solidFill>
                <a:srgbClr val="A22338"/>
              </a:solidFill>
            </a:endParaRPr>
          </a:p>
          <a:p>
            <a:pPr>
              <a:buNone/>
            </a:pPr>
            <a:endParaRPr lang="it-IT" sz="2800" dirty="0"/>
          </a:p>
          <a:p>
            <a:pPr algn="just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Ø"/>
            </a:pPr>
            <a:endParaRPr lang="it-IT" sz="28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72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/>
              <a:t>Methods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357158" y="1349277"/>
            <a:ext cx="8408890" cy="5080119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en-US" dirty="0"/>
              <a:t>T</a:t>
            </a:r>
            <a:r>
              <a:rPr lang="en-US" dirty="0" smtClean="0"/>
              <a:t>reatments in ARCA including </a:t>
            </a:r>
            <a:r>
              <a:rPr lang="en-US" dirty="0" err="1" smtClean="0"/>
              <a:t>maraviroc</a:t>
            </a:r>
            <a:r>
              <a:rPr lang="en-US" dirty="0" smtClean="0"/>
              <a:t>, with any </a:t>
            </a:r>
            <a:r>
              <a:rPr lang="en-US" smtClean="0"/>
              <a:t>other drug (2009-2015)</a:t>
            </a:r>
            <a:endParaRPr lang="en-US" dirty="0" smtClean="0"/>
          </a:p>
          <a:p>
            <a:pPr algn="just">
              <a:lnSpc>
                <a:spcPct val="100000"/>
              </a:lnSpc>
            </a:pPr>
            <a:r>
              <a:rPr lang="en-US" b="1" dirty="0" smtClean="0">
                <a:solidFill>
                  <a:srgbClr val="A22338"/>
                </a:solidFill>
              </a:rPr>
              <a:t>HIV-1</a:t>
            </a:r>
            <a:r>
              <a:rPr lang="en-US" b="1" dirty="0">
                <a:solidFill>
                  <a:srgbClr val="A22338"/>
                </a:solidFill>
              </a:rPr>
              <a:t> </a:t>
            </a:r>
            <a:r>
              <a:rPr lang="en-US" b="1" dirty="0" smtClean="0">
                <a:solidFill>
                  <a:srgbClr val="A22338"/>
                </a:solidFill>
              </a:rPr>
              <a:t>RNA &lt;50 copies/ml </a:t>
            </a:r>
            <a:endParaRPr lang="en-US" dirty="0">
              <a:solidFill>
                <a:srgbClr val="A22338"/>
              </a:solidFill>
            </a:endParaRPr>
          </a:p>
          <a:p>
            <a:pPr algn="just">
              <a:lnSpc>
                <a:spcPct val="100000"/>
              </a:lnSpc>
            </a:pPr>
            <a:r>
              <a:rPr lang="en-US" dirty="0" smtClean="0"/>
              <a:t>Baseline HIV-1 RNA  available &lt;12 weeks</a:t>
            </a:r>
          </a:p>
          <a:p>
            <a:pPr algn="just">
              <a:lnSpc>
                <a:spcPct val="100000"/>
              </a:lnSpc>
            </a:pPr>
            <a:r>
              <a:rPr lang="en-US" dirty="0" err="1" smtClean="0"/>
              <a:t>Univariable</a:t>
            </a:r>
            <a:r>
              <a:rPr lang="en-US" dirty="0" smtClean="0"/>
              <a:t> and multivariable logistic and linear regression to evaluate the determinants of </a:t>
            </a:r>
            <a:r>
              <a:rPr lang="en-US" dirty="0" err="1" smtClean="0"/>
              <a:t>virological</a:t>
            </a:r>
            <a:r>
              <a:rPr lang="en-US" dirty="0" smtClean="0"/>
              <a:t> response</a:t>
            </a:r>
          </a:p>
          <a:p>
            <a:pPr algn="just">
              <a:lnSpc>
                <a:spcPct val="100000"/>
              </a:lnSpc>
            </a:pPr>
            <a:r>
              <a:rPr lang="it-IT" dirty="0" err="1" smtClean="0"/>
              <a:t>Paired</a:t>
            </a:r>
            <a:r>
              <a:rPr lang="it-IT" dirty="0" smtClean="0"/>
              <a:t> sample T-test for CD4 gain </a:t>
            </a:r>
            <a:r>
              <a:rPr lang="it-IT" dirty="0" err="1" smtClean="0"/>
              <a:t>at</a:t>
            </a:r>
            <a:r>
              <a:rPr lang="it-IT" dirty="0" smtClean="0"/>
              <a:t> 24, 48 and 96 weeks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466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90056" y="262604"/>
            <a:ext cx="6425293" cy="1086673"/>
          </a:xfrm>
        </p:spPr>
        <p:txBody>
          <a:bodyPr>
            <a:normAutofit/>
          </a:bodyPr>
          <a:lstStyle/>
          <a:p>
            <a:pPr algn="ctr"/>
            <a:r>
              <a:rPr lang="it-IT" sz="2800" dirty="0" smtClean="0"/>
              <a:t>Data source</a:t>
            </a:r>
            <a:br>
              <a:rPr lang="it-IT" sz="2800" dirty="0" smtClean="0"/>
            </a:br>
            <a:r>
              <a:rPr lang="it-IT" sz="2800" dirty="0" smtClean="0"/>
              <a:t>(</a:t>
            </a:r>
            <a:r>
              <a:rPr lang="it-IT" sz="2800" dirty="0" err="1" smtClean="0"/>
              <a:t>n</a:t>
            </a:r>
            <a:r>
              <a:rPr lang="it-IT" sz="2800" dirty="0" smtClean="0"/>
              <a:t>=191)</a:t>
            </a:r>
            <a:endParaRPr lang="it-IT" sz="2800" dirty="0"/>
          </a:p>
        </p:txBody>
      </p:sp>
      <p:graphicFrame>
        <p:nvGraphicFramePr>
          <p:cNvPr id="3" name="Oggetto 2">
            <a:hlinkClick r:id="rId3" action="ppaction://hlinkfile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8884019"/>
              </p:ext>
            </p:extLst>
          </p:nvPr>
        </p:nvGraphicFramePr>
        <p:xfrm>
          <a:off x="501541" y="1616288"/>
          <a:ext cx="6858000" cy="41048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Foglio di lavoro" r:id="rId5" imgW="183616600" imgH="31546800" progId="Excel.Sheet.8">
                  <p:embed/>
                </p:oleObj>
              </mc:Choice>
              <mc:Fallback>
                <p:oleObj name="Foglio di lavoro" r:id="rId5" imgW="183616600" imgH="3154680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1541" y="1616288"/>
                        <a:ext cx="6858000" cy="41048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185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gatti-sguardo-buff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27" y="1170696"/>
            <a:ext cx="8374971" cy="519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8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Segnaposto contenuto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9329473"/>
              </p:ext>
            </p:extLst>
          </p:nvPr>
        </p:nvGraphicFramePr>
        <p:xfrm>
          <a:off x="357227" y="1825625"/>
          <a:ext cx="8474200" cy="435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6" name="Documento" r:id="rId4" imgW="8432800" imgH="6223000" progId="Word.Document.8">
                  <p:embed/>
                </p:oleObj>
              </mc:Choice>
              <mc:Fallback>
                <p:oleObj name="Documento" r:id="rId4" imgW="8432800" imgH="6223000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7227" y="1825625"/>
                        <a:ext cx="8474200" cy="4351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2090056" y="262604"/>
            <a:ext cx="6425293" cy="1086673"/>
          </a:xfrm>
        </p:spPr>
        <p:txBody>
          <a:bodyPr>
            <a:normAutofit/>
          </a:bodyPr>
          <a:lstStyle/>
          <a:p>
            <a:pPr algn="ctr"/>
            <a:r>
              <a:rPr lang="it-IT" sz="2800" dirty="0" smtClean="0"/>
              <a:t>Data </a:t>
            </a:r>
            <a:r>
              <a:rPr lang="it-IT" sz="2800" dirty="0" err="1" smtClean="0"/>
              <a:t>legend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78374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gatto_intelligente_test1-295x300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648" r="-10082"/>
          <a:stretch/>
        </p:blipFill>
        <p:spPr>
          <a:xfrm>
            <a:off x="628650" y="515900"/>
            <a:ext cx="7886700" cy="5661063"/>
          </a:xfrm>
        </p:spPr>
      </p:pic>
    </p:spTree>
    <p:extLst>
      <p:ext uri="{BB962C8B-B14F-4D97-AF65-F5344CB8AC3E}">
        <p14:creationId xmlns:p14="http://schemas.microsoft.com/office/powerpoint/2010/main" val="223425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90056" y="103866"/>
            <a:ext cx="7053944" cy="1542054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Characteristics </a:t>
            </a:r>
            <a:r>
              <a:rPr lang="en-US" sz="2400" dirty="0"/>
              <a:t>of the patients at </a:t>
            </a:r>
            <a:r>
              <a:rPr lang="en-US" sz="2400" dirty="0" smtClean="0"/>
              <a:t>baseline </a:t>
            </a:r>
            <a:r>
              <a:rPr lang="it-IT" sz="2400" dirty="0"/>
              <a:t>(</a:t>
            </a:r>
            <a:r>
              <a:rPr lang="it-IT" sz="2400" dirty="0" err="1"/>
              <a:t>n</a:t>
            </a:r>
            <a:r>
              <a:rPr lang="it-IT" sz="2400" dirty="0"/>
              <a:t>=</a:t>
            </a:r>
            <a:r>
              <a:rPr lang="it-IT" sz="2400" dirty="0" smtClean="0"/>
              <a:t>185 </a:t>
            </a:r>
            <a:r>
              <a:rPr lang="it-IT" sz="2400" dirty="0" err="1" smtClean="0"/>
              <a:t>treatments</a:t>
            </a:r>
            <a:r>
              <a:rPr lang="it-IT" sz="2400" dirty="0" smtClean="0"/>
              <a:t> from 152 </a:t>
            </a:r>
            <a:r>
              <a:rPr lang="it-IT" sz="2400" dirty="0" err="1" smtClean="0"/>
              <a:t>patients</a:t>
            </a:r>
            <a:r>
              <a:rPr lang="it-IT" sz="2400" dirty="0" smtClean="0"/>
              <a:t>)</a:t>
            </a:r>
            <a:endParaRPr lang="it-IT" sz="24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141589" y="6089435"/>
            <a:ext cx="7286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Values ​​are expressed as n (%) except for the * median (IQR</a:t>
            </a:r>
            <a:r>
              <a:rPr lang="en-US" sz="1400" b="1" dirty="0" smtClean="0"/>
              <a:t>)</a:t>
            </a:r>
            <a:endParaRPr lang="it-IT" sz="1400" dirty="0"/>
          </a:p>
        </p:txBody>
      </p:sp>
      <p:pic>
        <p:nvPicPr>
          <p:cNvPr id="9" name="Immagine 8" descr="Schermata 2016-10-05 alle 14.42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10" y="903496"/>
            <a:ext cx="5490509" cy="523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54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480</Words>
  <Application>Microsoft Office PowerPoint</Application>
  <PresentationFormat>Presentazione su schermo (4:3)</PresentationFormat>
  <Paragraphs>83</Paragraphs>
  <Slides>21</Slides>
  <Notes>3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21</vt:i4>
      </vt:variant>
    </vt:vector>
  </HeadingPairs>
  <TitlesOfParts>
    <vt:vector size="27" baseType="lpstr">
      <vt:lpstr>Arial</vt:lpstr>
      <vt:lpstr>Calibri</vt:lpstr>
      <vt:lpstr>Wingdings</vt:lpstr>
      <vt:lpstr>Tema di Office</vt:lpstr>
      <vt:lpstr>Foglio di lavoro</vt:lpstr>
      <vt:lpstr>Documento</vt:lpstr>
      <vt:lpstr>Virological and immunological efficacy of regimen including MVC</vt:lpstr>
      <vt:lpstr>Background</vt:lpstr>
      <vt:lpstr>Objectives</vt:lpstr>
      <vt:lpstr>Methods</vt:lpstr>
      <vt:lpstr>Data source (n=191)</vt:lpstr>
      <vt:lpstr>Presentazione standard di PowerPoint</vt:lpstr>
      <vt:lpstr>Data legend</vt:lpstr>
      <vt:lpstr>Presentazione standard di PowerPoint</vt:lpstr>
      <vt:lpstr>Characteristics of the patients at baseline (n=185 treatments from 152 patients)</vt:lpstr>
      <vt:lpstr>Reasons for switching to MVC including regimen (n=185)</vt:lpstr>
      <vt:lpstr> ART drug</vt:lpstr>
      <vt:lpstr>Viral tropism available &lt;12 week  in 128/185 (69%), of which 114 (89%) were R5 with at least 1 between geno2pheno or phenotypic test</vt:lpstr>
      <vt:lpstr>Major resistance mutation by IAS 2015 </vt:lpstr>
      <vt:lpstr>At the time of this query, 91 (49.2%) treatments were still ongoing</vt:lpstr>
      <vt:lpstr>Virological response to MVC including regimen</vt:lpstr>
      <vt:lpstr>Predictors of virological response to MVC including regimen at 24 weeks</vt:lpstr>
      <vt:lpstr>Predictors of virological response to MVC including regimen at 48 weeks</vt:lpstr>
      <vt:lpstr>Predictors of virological response to MVC including regimen at 96 weeks</vt:lpstr>
      <vt:lpstr>Immunological response </vt:lpstr>
      <vt:lpstr>Conclusion</vt:lpstr>
      <vt:lpstr>Thank you for your attention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Titolo della presentazione</dc:title>
  <dc:creator>Di Cunsolo, Marcello</dc:creator>
  <cp:lastModifiedBy>tecnomedit</cp:lastModifiedBy>
  <cp:revision>50</cp:revision>
  <dcterms:created xsi:type="dcterms:W3CDTF">2016-09-16T10:32:44Z</dcterms:created>
  <dcterms:modified xsi:type="dcterms:W3CDTF">2016-10-06T10:05:32Z</dcterms:modified>
</cp:coreProperties>
</file>